
<file path=[Content_Types].xml><?xml version="1.0" encoding="utf-8"?>
<Types xmlns="http://schemas.openxmlformats.org/package/2006/content-types">
  <Default Extension="jpeg" ContentType="image/jpeg"/>
  <Default Extension="jpg" ContentType="image/jpeg"/>
  <Default Extension="pdf" ContentType="application/pdf"/>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omments/modernComment_7FFFFF60_7206DA55.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28_4759D6E6.xml" ContentType="application/vnd.ms-powerpoint.comments+xml"/>
  <Override PartName="/ppt/notesSlides/notesSlide7.xml" ContentType="application/vnd.openxmlformats-officedocument.presentationml.notesSlide+xml"/>
  <Override PartName="/ppt/comments/modernComment_123_9B7A5549.xml" ContentType="application/vnd.ms-powerpoint.comments+xml"/>
  <Override PartName="/ppt/notesSlides/notesSlide8.xml" ContentType="application/vnd.openxmlformats-officedocument.presentationml.notesSlide+xml"/>
  <Override PartName="/ppt/comments/modernComment_126_350B2A9F.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9" r:id="rId5"/>
    <p:sldMasterId id="2147483655" r:id="rId6"/>
    <p:sldMasterId id="2147483665" r:id="rId7"/>
    <p:sldMasterId id="2147483683" r:id="rId8"/>
  </p:sldMasterIdLst>
  <p:notesMasterIdLst>
    <p:notesMasterId r:id="rId50"/>
  </p:notesMasterIdLst>
  <p:handoutMasterIdLst>
    <p:handoutMasterId r:id="rId51"/>
  </p:handoutMasterIdLst>
  <p:sldIdLst>
    <p:sldId id="257" r:id="rId9"/>
    <p:sldId id="290" r:id="rId10"/>
    <p:sldId id="2147483477" r:id="rId11"/>
    <p:sldId id="2147483475" r:id="rId12"/>
    <p:sldId id="2147483485" r:id="rId13"/>
    <p:sldId id="266" r:id="rId14"/>
    <p:sldId id="2147483478" r:id="rId15"/>
    <p:sldId id="2147483486" r:id="rId16"/>
    <p:sldId id="2147483484" r:id="rId17"/>
    <p:sldId id="2147483483" r:id="rId18"/>
    <p:sldId id="2147483482" r:id="rId19"/>
    <p:sldId id="2147483479" r:id="rId20"/>
    <p:sldId id="2147483480" r:id="rId21"/>
    <p:sldId id="2147483481" r:id="rId22"/>
    <p:sldId id="2147483488" r:id="rId23"/>
    <p:sldId id="2147483487" r:id="rId24"/>
    <p:sldId id="296" r:id="rId25"/>
    <p:sldId id="291" r:id="rId26"/>
    <p:sldId id="294" r:id="rId27"/>
    <p:sldId id="271" r:id="rId28"/>
    <p:sldId id="279" r:id="rId29"/>
    <p:sldId id="298" r:id="rId30"/>
    <p:sldId id="286" r:id="rId31"/>
    <p:sldId id="267" r:id="rId32"/>
    <p:sldId id="300" r:id="rId33"/>
    <p:sldId id="295" r:id="rId34"/>
    <p:sldId id="312" r:id="rId35"/>
    <p:sldId id="311" r:id="rId36"/>
    <p:sldId id="301" r:id="rId37"/>
    <p:sldId id="292" r:id="rId38"/>
    <p:sldId id="289" r:id="rId39"/>
    <p:sldId id="268" r:id="rId40"/>
    <p:sldId id="284" r:id="rId41"/>
    <p:sldId id="309" r:id="rId42"/>
    <p:sldId id="269" r:id="rId43"/>
    <p:sldId id="308" r:id="rId44"/>
    <p:sldId id="310" r:id="rId45"/>
    <p:sldId id="287" r:id="rId46"/>
    <p:sldId id="2147483489" r:id="rId47"/>
    <p:sldId id="304" r:id="rId48"/>
    <p:sldId id="261" r:id="rId49"/>
  </p:sldIdLst>
  <p:sldSz cx="12192000" cy="6858000"/>
  <p:notesSz cx="6669088" cy="9926638"/>
  <p:custDataLst>
    <p:tags r:id="rId5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693B4CF-E17F-4CDD-A467-F895D95619DF}">
          <p14:sldIdLst>
            <p14:sldId id="257"/>
            <p14:sldId id="290"/>
            <p14:sldId id="2147483477"/>
            <p14:sldId id="2147483475"/>
            <p14:sldId id="2147483485"/>
            <p14:sldId id="266"/>
            <p14:sldId id="2147483478"/>
            <p14:sldId id="2147483486"/>
            <p14:sldId id="2147483484"/>
            <p14:sldId id="2147483483"/>
            <p14:sldId id="2147483482"/>
            <p14:sldId id="2147483479"/>
            <p14:sldId id="2147483480"/>
            <p14:sldId id="2147483481"/>
            <p14:sldId id="2147483488"/>
            <p14:sldId id="2147483487"/>
            <p14:sldId id="296"/>
            <p14:sldId id="291"/>
            <p14:sldId id="294"/>
            <p14:sldId id="271"/>
            <p14:sldId id="279"/>
            <p14:sldId id="298"/>
            <p14:sldId id="286"/>
            <p14:sldId id="267"/>
            <p14:sldId id="300"/>
            <p14:sldId id="295"/>
            <p14:sldId id="312"/>
            <p14:sldId id="311"/>
            <p14:sldId id="301"/>
            <p14:sldId id="292"/>
            <p14:sldId id="289"/>
            <p14:sldId id="268"/>
            <p14:sldId id="284"/>
            <p14:sldId id="309"/>
            <p14:sldId id="269"/>
            <p14:sldId id="308"/>
            <p14:sldId id="310"/>
            <p14:sldId id="287"/>
            <p14:sldId id="2147483489"/>
            <p14:sldId id="304"/>
            <p14:sldId id="26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12403CD-D4A8-0869-517E-BD5ECB9DF396}" name="Hannah McLoughlin" initials="HM" userId="S::h.McLoughlin@hospicesheffield.co.uk::37d6362d-b1c2-42d3-b159-f7d03ecfcb1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1473"/>
    <a:srgbClr val="00A499"/>
    <a:srgbClr val="FEFEFE"/>
    <a:srgbClr val="C500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787" autoAdjust="0"/>
  </p:normalViewPr>
  <p:slideViewPr>
    <p:cSldViewPr snapToGrid="0">
      <p:cViewPr varScale="1">
        <p:scale>
          <a:sx n="48" d="100"/>
          <a:sy n="48" d="100"/>
        </p:scale>
        <p:origin x="644" y="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presProps" Target="presProps.xml"/><Relationship Id="rId5" Type="http://schemas.openxmlformats.org/officeDocument/2006/relationships/slideMaster" Target="slideMasters/slideMaster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microsoft.com/office/2018/10/relationships/authors" Target="author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'GP codes'!$Q$69</c:f>
              <c:strCache>
                <c:ptCount val="1"/>
                <c:pt idx="0">
                  <c:v>Acute Hospital</c:v>
                </c:pt>
              </c:strCache>
            </c:strRef>
          </c:tx>
          <c:spPr>
            <a:solidFill>
              <a:schemeClr val="accent1"/>
            </a:solidFill>
            <a:ln>
              <a:noFill/>
            </a:ln>
            <a:effectLst/>
          </c:spPr>
          <c:invertIfNegative val="0"/>
          <c:cat>
            <c:strRef>
              <c:f>'GP codes'!$P$70:$P$87</c:f>
              <c:strCache>
                <c:ptCount val="18"/>
                <c:pt idx="0">
                  <c:v>Beauchief</c:v>
                </c:pt>
                <c:pt idx="1">
                  <c:v>City Centre Practices</c:v>
                </c:pt>
                <c:pt idx="2">
                  <c:v>Foundry</c:v>
                </c:pt>
                <c:pt idx="3">
                  <c:v>GPA1</c:v>
                </c:pt>
                <c:pt idx="4">
                  <c:v>Heeley Plus</c:v>
                </c:pt>
                <c:pt idx="5">
                  <c:v>Hillsborough</c:v>
                </c:pt>
                <c:pt idx="6">
                  <c:v>Network North</c:v>
                </c:pt>
                <c:pt idx="7">
                  <c:v>Other</c:v>
                </c:pt>
                <c:pt idx="8">
                  <c:v>Peak Edge</c:v>
                </c:pt>
                <c:pt idx="9">
                  <c:v>Porter Valley</c:v>
                </c:pt>
                <c:pt idx="10">
                  <c:v>SAPA5</c:v>
                </c:pt>
                <c:pt idx="11">
                  <c:v>Seven Hills</c:v>
                </c:pt>
                <c:pt idx="12">
                  <c:v>Student and Central Sheffield</c:v>
                </c:pt>
                <c:pt idx="13">
                  <c:v>Townships I</c:v>
                </c:pt>
                <c:pt idx="14">
                  <c:v>Townships II</c:v>
                </c:pt>
                <c:pt idx="15">
                  <c:v>Upper Don Valley</c:v>
                </c:pt>
                <c:pt idx="16">
                  <c:v>West 5</c:v>
                </c:pt>
                <c:pt idx="17">
                  <c:v>University  of Sheffield</c:v>
                </c:pt>
              </c:strCache>
            </c:strRef>
          </c:cat>
          <c:val>
            <c:numRef>
              <c:f>'GP codes'!$Q$70:$Q$87</c:f>
              <c:numCache>
                <c:formatCode>General</c:formatCode>
                <c:ptCount val="18"/>
                <c:pt idx="0">
                  <c:v>4</c:v>
                </c:pt>
                <c:pt idx="1">
                  <c:v>18</c:v>
                </c:pt>
                <c:pt idx="2">
                  <c:v>56</c:v>
                </c:pt>
                <c:pt idx="3">
                  <c:v>67</c:v>
                </c:pt>
                <c:pt idx="4">
                  <c:v>26</c:v>
                </c:pt>
                <c:pt idx="5">
                  <c:v>44</c:v>
                </c:pt>
                <c:pt idx="6">
                  <c:v>67</c:v>
                </c:pt>
                <c:pt idx="7">
                  <c:v>24</c:v>
                </c:pt>
                <c:pt idx="8">
                  <c:v>72</c:v>
                </c:pt>
                <c:pt idx="9">
                  <c:v>65</c:v>
                </c:pt>
                <c:pt idx="10">
                  <c:v>58</c:v>
                </c:pt>
                <c:pt idx="11">
                  <c:v>37</c:v>
                </c:pt>
                <c:pt idx="12">
                  <c:v>14</c:v>
                </c:pt>
                <c:pt idx="13">
                  <c:v>65</c:v>
                </c:pt>
                <c:pt idx="14">
                  <c:v>65</c:v>
                </c:pt>
                <c:pt idx="15">
                  <c:v>22</c:v>
                </c:pt>
                <c:pt idx="16">
                  <c:v>61</c:v>
                </c:pt>
                <c:pt idx="17">
                  <c:v>0</c:v>
                </c:pt>
              </c:numCache>
            </c:numRef>
          </c:val>
          <c:extLst>
            <c:ext xmlns:c16="http://schemas.microsoft.com/office/drawing/2014/chart" uri="{C3380CC4-5D6E-409C-BE32-E72D297353CC}">
              <c16:uniqueId val="{00000000-21D8-451E-9788-CE129A7253C6}"/>
            </c:ext>
          </c:extLst>
        </c:ser>
        <c:ser>
          <c:idx val="1"/>
          <c:order val="1"/>
          <c:tx>
            <c:strRef>
              <c:f>'GP codes'!$R$69</c:f>
              <c:strCache>
                <c:ptCount val="1"/>
                <c:pt idx="0">
                  <c:v>Palliative Care Unit</c:v>
                </c:pt>
              </c:strCache>
            </c:strRef>
          </c:tx>
          <c:spPr>
            <a:solidFill>
              <a:schemeClr val="accent2"/>
            </a:solidFill>
            <a:ln>
              <a:noFill/>
            </a:ln>
            <a:effectLst/>
          </c:spPr>
          <c:invertIfNegative val="0"/>
          <c:cat>
            <c:strRef>
              <c:f>'GP codes'!$P$70:$P$87</c:f>
              <c:strCache>
                <c:ptCount val="18"/>
                <c:pt idx="0">
                  <c:v>Beauchief</c:v>
                </c:pt>
                <c:pt idx="1">
                  <c:v>City Centre Practices</c:v>
                </c:pt>
                <c:pt idx="2">
                  <c:v>Foundry</c:v>
                </c:pt>
                <c:pt idx="3">
                  <c:v>GPA1</c:v>
                </c:pt>
                <c:pt idx="4">
                  <c:v>Heeley Plus</c:v>
                </c:pt>
                <c:pt idx="5">
                  <c:v>Hillsborough</c:v>
                </c:pt>
                <c:pt idx="6">
                  <c:v>Network North</c:v>
                </c:pt>
                <c:pt idx="7">
                  <c:v>Other</c:v>
                </c:pt>
                <c:pt idx="8">
                  <c:v>Peak Edge</c:v>
                </c:pt>
                <c:pt idx="9">
                  <c:v>Porter Valley</c:v>
                </c:pt>
                <c:pt idx="10">
                  <c:v>SAPA5</c:v>
                </c:pt>
                <c:pt idx="11">
                  <c:v>Seven Hills</c:v>
                </c:pt>
                <c:pt idx="12">
                  <c:v>Student and Central Sheffield</c:v>
                </c:pt>
                <c:pt idx="13">
                  <c:v>Townships I</c:v>
                </c:pt>
                <c:pt idx="14">
                  <c:v>Townships II</c:v>
                </c:pt>
                <c:pt idx="15">
                  <c:v>Upper Don Valley</c:v>
                </c:pt>
                <c:pt idx="16">
                  <c:v>West 5</c:v>
                </c:pt>
                <c:pt idx="17">
                  <c:v>University  of Sheffield</c:v>
                </c:pt>
              </c:strCache>
            </c:strRef>
          </c:cat>
          <c:val>
            <c:numRef>
              <c:f>'GP codes'!$R$70:$R$87</c:f>
              <c:numCache>
                <c:formatCode>General</c:formatCode>
                <c:ptCount val="18"/>
                <c:pt idx="0">
                  <c:v>8</c:v>
                </c:pt>
                <c:pt idx="1">
                  <c:v>10</c:v>
                </c:pt>
                <c:pt idx="2">
                  <c:v>43</c:v>
                </c:pt>
                <c:pt idx="3">
                  <c:v>58</c:v>
                </c:pt>
                <c:pt idx="4">
                  <c:v>26</c:v>
                </c:pt>
                <c:pt idx="5">
                  <c:v>44</c:v>
                </c:pt>
                <c:pt idx="6">
                  <c:v>48</c:v>
                </c:pt>
                <c:pt idx="7">
                  <c:v>38</c:v>
                </c:pt>
                <c:pt idx="8">
                  <c:v>73</c:v>
                </c:pt>
                <c:pt idx="9">
                  <c:v>47</c:v>
                </c:pt>
                <c:pt idx="10">
                  <c:v>50</c:v>
                </c:pt>
                <c:pt idx="11">
                  <c:v>23</c:v>
                </c:pt>
                <c:pt idx="12">
                  <c:v>7</c:v>
                </c:pt>
                <c:pt idx="13">
                  <c:v>57</c:v>
                </c:pt>
                <c:pt idx="14">
                  <c:v>42</c:v>
                </c:pt>
                <c:pt idx="15">
                  <c:v>19</c:v>
                </c:pt>
                <c:pt idx="16">
                  <c:v>43</c:v>
                </c:pt>
                <c:pt idx="17">
                  <c:v>0</c:v>
                </c:pt>
              </c:numCache>
            </c:numRef>
          </c:val>
          <c:extLst>
            <c:ext xmlns:c16="http://schemas.microsoft.com/office/drawing/2014/chart" uri="{C3380CC4-5D6E-409C-BE32-E72D297353CC}">
              <c16:uniqueId val="{00000001-21D8-451E-9788-CE129A7253C6}"/>
            </c:ext>
          </c:extLst>
        </c:ser>
        <c:ser>
          <c:idx val="2"/>
          <c:order val="2"/>
          <c:tx>
            <c:strRef>
              <c:f>'GP codes'!$S$69</c:f>
              <c:strCache>
                <c:ptCount val="1"/>
                <c:pt idx="0">
                  <c:v>GP</c:v>
                </c:pt>
              </c:strCache>
            </c:strRef>
          </c:tx>
          <c:spPr>
            <a:solidFill>
              <a:schemeClr val="accent3"/>
            </a:solidFill>
            <a:ln>
              <a:noFill/>
            </a:ln>
            <a:effectLst/>
          </c:spPr>
          <c:invertIfNegative val="0"/>
          <c:cat>
            <c:strRef>
              <c:f>'GP codes'!$P$70:$P$87</c:f>
              <c:strCache>
                <c:ptCount val="18"/>
                <c:pt idx="0">
                  <c:v>Beauchief</c:v>
                </c:pt>
                <c:pt idx="1">
                  <c:v>City Centre Practices</c:v>
                </c:pt>
                <c:pt idx="2">
                  <c:v>Foundry</c:v>
                </c:pt>
                <c:pt idx="3">
                  <c:v>GPA1</c:v>
                </c:pt>
                <c:pt idx="4">
                  <c:v>Heeley Plus</c:v>
                </c:pt>
                <c:pt idx="5">
                  <c:v>Hillsborough</c:v>
                </c:pt>
                <c:pt idx="6">
                  <c:v>Network North</c:v>
                </c:pt>
                <c:pt idx="7">
                  <c:v>Other</c:v>
                </c:pt>
                <c:pt idx="8">
                  <c:v>Peak Edge</c:v>
                </c:pt>
                <c:pt idx="9">
                  <c:v>Porter Valley</c:v>
                </c:pt>
                <c:pt idx="10">
                  <c:v>SAPA5</c:v>
                </c:pt>
                <c:pt idx="11">
                  <c:v>Seven Hills</c:v>
                </c:pt>
                <c:pt idx="12">
                  <c:v>Student and Central Sheffield</c:v>
                </c:pt>
                <c:pt idx="13">
                  <c:v>Townships I</c:v>
                </c:pt>
                <c:pt idx="14">
                  <c:v>Townships II</c:v>
                </c:pt>
                <c:pt idx="15">
                  <c:v>Upper Don Valley</c:v>
                </c:pt>
                <c:pt idx="16">
                  <c:v>West 5</c:v>
                </c:pt>
                <c:pt idx="17">
                  <c:v>University  of Sheffield</c:v>
                </c:pt>
              </c:strCache>
            </c:strRef>
          </c:cat>
          <c:val>
            <c:numRef>
              <c:f>'GP codes'!$S$70:$S$87</c:f>
              <c:numCache>
                <c:formatCode>General</c:formatCode>
                <c:ptCount val="18"/>
                <c:pt idx="0">
                  <c:v>6</c:v>
                </c:pt>
                <c:pt idx="1">
                  <c:v>36</c:v>
                </c:pt>
                <c:pt idx="2">
                  <c:v>142</c:v>
                </c:pt>
                <c:pt idx="3">
                  <c:v>112</c:v>
                </c:pt>
                <c:pt idx="4">
                  <c:v>45</c:v>
                </c:pt>
                <c:pt idx="5">
                  <c:v>79</c:v>
                </c:pt>
                <c:pt idx="6">
                  <c:v>125</c:v>
                </c:pt>
                <c:pt idx="7">
                  <c:v>23</c:v>
                </c:pt>
                <c:pt idx="8">
                  <c:v>194</c:v>
                </c:pt>
                <c:pt idx="9">
                  <c:v>136</c:v>
                </c:pt>
                <c:pt idx="10">
                  <c:v>118</c:v>
                </c:pt>
                <c:pt idx="11">
                  <c:v>35</c:v>
                </c:pt>
                <c:pt idx="12">
                  <c:v>16</c:v>
                </c:pt>
                <c:pt idx="13">
                  <c:v>153</c:v>
                </c:pt>
                <c:pt idx="14">
                  <c:v>110</c:v>
                </c:pt>
                <c:pt idx="15">
                  <c:v>65</c:v>
                </c:pt>
                <c:pt idx="16">
                  <c:v>144</c:v>
                </c:pt>
                <c:pt idx="17">
                  <c:v>0</c:v>
                </c:pt>
              </c:numCache>
            </c:numRef>
          </c:val>
          <c:extLst>
            <c:ext xmlns:c16="http://schemas.microsoft.com/office/drawing/2014/chart" uri="{C3380CC4-5D6E-409C-BE32-E72D297353CC}">
              <c16:uniqueId val="{00000002-21D8-451E-9788-CE129A7253C6}"/>
            </c:ext>
          </c:extLst>
        </c:ser>
        <c:ser>
          <c:idx val="3"/>
          <c:order val="3"/>
          <c:tx>
            <c:strRef>
              <c:f>'GP codes'!$T$69</c:f>
              <c:strCache>
                <c:ptCount val="1"/>
                <c:pt idx="0">
                  <c:v>District nurses</c:v>
                </c:pt>
              </c:strCache>
            </c:strRef>
          </c:tx>
          <c:spPr>
            <a:solidFill>
              <a:schemeClr val="accent4"/>
            </a:solidFill>
            <a:ln>
              <a:noFill/>
            </a:ln>
            <a:effectLst/>
          </c:spPr>
          <c:invertIfNegative val="0"/>
          <c:cat>
            <c:strRef>
              <c:f>'GP codes'!$P$70:$P$87</c:f>
              <c:strCache>
                <c:ptCount val="18"/>
                <c:pt idx="0">
                  <c:v>Beauchief</c:v>
                </c:pt>
                <c:pt idx="1">
                  <c:v>City Centre Practices</c:v>
                </c:pt>
                <c:pt idx="2">
                  <c:v>Foundry</c:v>
                </c:pt>
                <c:pt idx="3">
                  <c:v>GPA1</c:v>
                </c:pt>
                <c:pt idx="4">
                  <c:v>Heeley Plus</c:v>
                </c:pt>
                <c:pt idx="5">
                  <c:v>Hillsborough</c:v>
                </c:pt>
                <c:pt idx="6">
                  <c:v>Network North</c:v>
                </c:pt>
                <c:pt idx="7">
                  <c:v>Other</c:v>
                </c:pt>
                <c:pt idx="8">
                  <c:v>Peak Edge</c:v>
                </c:pt>
                <c:pt idx="9">
                  <c:v>Porter Valley</c:v>
                </c:pt>
                <c:pt idx="10">
                  <c:v>SAPA5</c:v>
                </c:pt>
                <c:pt idx="11">
                  <c:v>Seven Hills</c:v>
                </c:pt>
                <c:pt idx="12">
                  <c:v>Student and Central Sheffield</c:v>
                </c:pt>
                <c:pt idx="13">
                  <c:v>Townships I</c:v>
                </c:pt>
                <c:pt idx="14">
                  <c:v>Townships II</c:v>
                </c:pt>
                <c:pt idx="15">
                  <c:v>Upper Don Valley</c:v>
                </c:pt>
                <c:pt idx="16">
                  <c:v>West 5</c:v>
                </c:pt>
                <c:pt idx="17">
                  <c:v>University  of Sheffield</c:v>
                </c:pt>
              </c:strCache>
            </c:strRef>
          </c:cat>
          <c:val>
            <c:numRef>
              <c:f>'GP codes'!$T$70:$T$87</c:f>
              <c:numCache>
                <c:formatCode>General</c:formatCode>
                <c:ptCount val="18"/>
                <c:pt idx="0">
                  <c:v>3</c:v>
                </c:pt>
                <c:pt idx="1">
                  <c:v>10</c:v>
                </c:pt>
                <c:pt idx="2">
                  <c:v>34</c:v>
                </c:pt>
                <c:pt idx="3">
                  <c:v>35</c:v>
                </c:pt>
                <c:pt idx="4">
                  <c:v>30</c:v>
                </c:pt>
                <c:pt idx="5">
                  <c:v>37</c:v>
                </c:pt>
                <c:pt idx="6">
                  <c:v>30</c:v>
                </c:pt>
                <c:pt idx="7">
                  <c:v>8</c:v>
                </c:pt>
                <c:pt idx="8">
                  <c:v>64</c:v>
                </c:pt>
                <c:pt idx="9">
                  <c:v>34</c:v>
                </c:pt>
                <c:pt idx="10">
                  <c:v>37</c:v>
                </c:pt>
                <c:pt idx="11">
                  <c:v>21</c:v>
                </c:pt>
                <c:pt idx="12">
                  <c:v>5</c:v>
                </c:pt>
                <c:pt idx="13">
                  <c:v>23</c:v>
                </c:pt>
                <c:pt idx="14">
                  <c:v>36</c:v>
                </c:pt>
                <c:pt idx="15">
                  <c:v>15</c:v>
                </c:pt>
                <c:pt idx="16">
                  <c:v>21</c:v>
                </c:pt>
                <c:pt idx="17">
                  <c:v>0</c:v>
                </c:pt>
              </c:numCache>
            </c:numRef>
          </c:val>
          <c:extLst>
            <c:ext xmlns:c16="http://schemas.microsoft.com/office/drawing/2014/chart" uri="{C3380CC4-5D6E-409C-BE32-E72D297353CC}">
              <c16:uniqueId val="{00000003-21D8-451E-9788-CE129A7253C6}"/>
            </c:ext>
          </c:extLst>
        </c:ser>
        <c:ser>
          <c:idx val="4"/>
          <c:order val="4"/>
          <c:tx>
            <c:strRef>
              <c:f>'GP codes'!$U$69</c:f>
              <c:strCache>
                <c:ptCount val="1"/>
                <c:pt idx="0">
                  <c:v>Local Authority</c:v>
                </c:pt>
              </c:strCache>
            </c:strRef>
          </c:tx>
          <c:spPr>
            <a:solidFill>
              <a:schemeClr val="accent5"/>
            </a:solidFill>
            <a:ln>
              <a:noFill/>
            </a:ln>
            <a:effectLst/>
          </c:spPr>
          <c:invertIfNegative val="0"/>
          <c:cat>
            <c:strRef>
              <c:f>'GP codes'!$P$70:$P$87</c:f>
              <c:strCache>
                <c:ptCount val="18"/>
                <c:pt idx="0">
                  <c:v>Beauchief</c:v>
                </c:pt>
                <c:pt idx="1">
                  <c:v>City Centre Practices</c:v>
                </c:pt>
                <c:pt idx="2">
                  <c:v>Foundry</c:v>
                </c:pt>
                <c:pt idx="3">
                  <c:v>GPA1</c:v>
                </c:pt>
                <c:pt idx="4">
                  <c:v>Heeley Plus</c:v>
                </c:pt>
                <c:pt idx="5">
                  <c:v>Hillsborough</c:v>
                </c:pt>
                <c:pt idx="6">
                  <c:v>Network North</c:v>
                </c:pt>
                <c:pt idx="7">
                  <c:v>Other</c:v>
                </c:pt>
                <c:pt idx="8">
                  <c:v>Peak Edge</c:v>
                </c:pt>
                <c:pt idx="9">
                  <c:v>Porter Valley</c:v>
                </c:pt>
                <c:pt idx="10">
                  <c:v>SAPA5</c:v>
                </c:pt>
                <c:pt idx="11">
                  <c:v>Seven Hills</c:v>
                </c:pt>
                <c:pt idx="12">
                  <c:v>Student and Central Sheffield</c:v>
                </c:pt>
                <c:pt idx="13">
                  <c:v>Townships I</c:v>
                </c:pt>
                <c:pt idx="14">
                  <c:v>Townships II</c:v>
                </c:pt>
                <c:pt idx="15">
                  <c:v>Upper Don Valley</c:v>
                </c:pt>
                <c:pt idx="16">
                  <c:v>West 5</c:v>
                </c:pt>
                <c:pt idx="17">
                  <c:v>University  of Sheffield</c:v>
                </c:pt>
              </c:strCache>
            </c:strRef>
          </c:cat>
          <c:val>
            <c:numRef>
              <c:f>'GP codes'!$U$70:$U$87</c:f>
              <c:numCache>
                <c:formatCode>General</c:formatCode>
                <c:ptCount val="18"/>
                <c:pt idx="0">
                  <c:v>0</c:v>
                </c:pt>
                <c:pt idx="1">
                  <c:v>0</c:v>
                </c:pt>
                <c:pt idx="2">
                  <c:v>1</c:v>
                </c:pt>
                <c:pt idx="3">
                  <c:v>0</c:v>
                </c:pt>
                <c:pt idx="4">
                  <c:v>0</c:v>
                </c:pt>
                <c:pt idx="5">
                  <c:v>0</c:v>
                </c:pt>
                <c:pt idx="6">
                  <c:v>0</c:v>
                </c:pt>
                <c:pt idx="7">
                  <c:v>0</c:v>
                </c:pt>
                <c:pt idx="8">
                  <c:v>1</c:v>
                </c:pt>
                <c:pt idx="9">
                  <c:v>0</c:v>
                </c:pt>
                <c:pt idx="10">
                  <c:v>0</c:v>
                </c:pt>
                <c:pt idx="11">
                  <c:v>0</c:v>
                </c:pt>
                <c:pt idx="12">
                  <c:v>0</c:v>
                </c:pt>
                <c:pt idx="13">
                  <c:v>0</c:v>
                </c:pt>
                <c:pt idx="14">
                  <c:v>0</c:v>
                </c:pt>
                <c:pt idx="15">
                  <c:v>1</c:v>
                </c:pt>
                <c:pt idx="16">
                  <c:v>1</c:v>
                </c:pt>
                <c:pt idx="17">
                  <c:v>0</c:v>
                </c:pt>
              </c:numCache>
            </c:numRef>
          </c:val>
          <c:extLst>
            <c:ext xmlns:c16="http://schemas.microsoft.com/office/drawing/2014/chart" uri="{C3380CC4-5D6E-409C-BE32-E72D297353CC}">
              <c16:uniqueId val="{00000004-21D8-451E-9788-CE129A7253C6}"/>
            </c:ext>
          </c:extLst>
        </c:ser>
        <c:ser>
          <c:idx val="5"/>
          <c:order val="5"/>
          <c:tx>
            <c:strRef>
              <c:f>'GP codes'!$V$69</c:f>
              <c:strCache>
                <c:ptCount val="1"/>
                <c:pt idx="0">
                  <c:v>Relative/Friend</c:v>
                </c:pt>
              </c:strCache>
            </c:strRef>
          </c:tx>
          <c:spPr>
            <a:solidFill>
              <a:schemeClr val="accent6"/>
            </a:solidFill>
            <a:ln>
              <a:noFill/>
            </a:ln>
            <a:effectLst/>
          </c:spPr>
          <c:invertIfNegative val="0"/>
          <c:cat>
            <c:strRef>
              <c:f>'GP codes'!$P$70:$P$87</c:f>
              <c:strCache>
                <c:ptCount val="18"/>
                <c:pt idx="0">
                  <c:v>Beauchief</c:v>
                </c:pt>
                <c:pt idx="1">
                  <c:v>City Centre Practices</c:v>
                </c:pt>
                <c:pt idx="2">
                  <c:v>Foundry</c:v>
                </c:pt>
                <c:pt idx="3">
                  <c:v>GPA1</c:v>
                </c:pt>
                <c:pt idx="4">
                  <c:v>Heeley Plus</c:v>
                </c:pt>
                <c:pt idx="5">
                  <c:v>Hillsborough</c:v>
                </c:pt>
                <c:pt idx="6">
                  <c:v>Network North</c:v>
                </c:pt>
                <c:pt idx="7">
                  <c:v>Other</c:v>
                </c:pt>
                <c:pt idx="8">
                  <c:v>Peak Edge</c:v>
                </c:pt>
                <c:pt idx="9">
                  <c:v>Porter Valley</c:v>
                </c:pt>
                <c:pt idx="10">
                  <c:v>SAPA5</c:v>
                </c:pt>
                <c:pt idx="11">
                  <c:v>Seven Hills</c:v>
                </c:pt>
                <c:pt idx="12">
                  <c:v>Student and Central Sheffield</c:v>
                </c:pt>
                <c:pt idx="13">
                  <c:v>Townships I</c:v>
                </c:pt>
                <c:pt idx="14">
                  <c:v>Townships II</c:v>
                </c:pt>
                <c:pt idx="15">
                  <c:v>Upper Don Valley</c:v>
                </c:pt>
                <c:pt idx="16">
                  <c:v>West 5</c:v>
                </c:pt>
                <c:pt idx="17">
                  <c:v>University  of Sheffield</c:v>
                </c:pt>
              </c:strCache>
            </c:strRef>
          </c:cat>
          <c:val>
            <c:numRef>
              <c:f>'GP codes'!$V$70:$V$87</c:f>
              <c:numCache>
                <c:formatCode>General</c:formatCode>
                <c:ptCount val="18"/>
                <c:pt idx="0">
                  <c:v>0</c:v>
                </c:pt>
                <c:pt idx="1">
                  <c:v>0</c:v>
                </c:pt>
                <c:pt idx="2">
                  <c:v>2</c:v>
                </c:pt>
                <c:pt idx="3">
                  <c:v>0</c:v>
                </c:pt>
                <c:pt idx="4">
                  <c:v>0</c:v>
                </c:pt>
                <c:pt idx="5">
                  <c:v>1</c:v>
                </c:pt>
                <c:pt idx="6">
                  <c:v>0</c:v>
                </c:pt>
                <c:pt idx="7">
                  <c:v>1</c:v>
                </c:pt>
                <c:pt idx="8">
                  <c:v>2</c:v>
                </c:pt>
                <c:pt idx="9">
                  <c:v>5</c:v>
                </c:pt>
                <c:pt idx="10">
                  <c:v>0</c:v>
                </c:pt>
                <c:pt idx="11">
                  <c:v>1</c:v>
                </c:pt>
                <c:pt idx="12">
                  <c:v>0</c:v>
                </c:pt>
                <c:pt idx="13">
                  <c:v>1</c:v>
                </c:pt>
                <c:pt idx="14">
                  <c:v>0</c:v>
                </c:pt>
                <c:pt idx="15">
                  <c:v>0</c:v>
                </c:pt>
                <c:pt idx="16">
                  <c:v>1</c:v>
                </c:pt>
                <c:pt idx="17">
                  <c:v>0</c:v>
                </c:pt>
              </c:numCache>
            </c:numRef>
          </c:val>
          <c:extLst>
            <c:ext xmlns:c16="http://schemas.microsoft.com/office/drawing/2014/chart" uri="{C3380CC4-5D6E-409C-BE32-E72D297353CC}">
              <c16:uniqueId val="{00000005-21D8-451E-9788-CE129A7253C6}"/>
            </c:ext>
          </c:extLst>
        </c:ser>
        <c:ser>
          <c:idx val="6"/>
          <c:order val="6"/>
          <c:tx>
            <c:strRef>
              <c:f>'GP codes'!$W$69</c:f>
              <c:strCache>
                <c:ptCount val="1"/>
                <c:pt idx="0">
                  <c:v>Self</c:v>
                </c:pt>
              </c:strCache>
            </c:strRef>
          </c:tx>
          <c:spPr>
            <a:solidFill>
              <a:schemeClr val="accent1">
                <a:lumMod val="60000"/>
              </a:schemeClr>
            </a:solidFill>
            <a:ln>
              <a:noFill/>
            </a:ln>
            <a:effectLst/>
          </c:spPr>
          <c:invertIfNegative val="0"/>
          <c:cat>
            <c:strRef>
              <c:f>'GP codes'!$P$70:$P$87</c:f>
              <c:strCache>
                <c:ptCount val="18"/>
                <c:pt idx="0">
                  <c:v>Beauchief</c:v>
                </c:pt>
                <c:pt idx="1">
                  <c:v>City Centre Practices</c:v>
                </c:pt>
                <c:pt idx="2">
                  <c:v>Foundry</c:v>
                </c:pt>
                <c:pt idx="3">
                  <c:v>GPA1</c:v>
                </c:pt>
                <c:pt idx="4">
                  <c:v>Heeley Plus</c:v>
                </c:pt>
                <c:pt idx="5">
                  <c:v>Hillsborough</c:v>
                </c:pt>
                <c:pt idx="6">
                  <c:v>Network North</c:v>
                </c:pt>
                <c:pt idx="7">
                  <c:v>Other</c:v>
                </c:pt>
                <c:pt idx="8">
                  <c:v>Peak Edge</c:v>
                </c:pt>
                <c:pt idx="9">
                  <c:v>Porter Valley</c:v>
                </c:pt>
                <c:pt idx="10">
                  <c:v>SAPA5</c:v>
                </c:pt>
                <c:pt idx="11">
                  <c:v>Seven Hills</c:v>
                </c:pt>
                <c:pt idx="12">
                  <c:v>Student and Central Sheffield</c:v>
                </c:pt>
                <c:pt idx="13">
                  <c:v>Townships I</c:v>
                </c:pt>
                <c:pt idx="14">
                  <c:v>Townships II</c:v>
                </c:pt>
                <c:pt idx="15">
                  <c:v>Upper Don Valley</c:v>
                </c:pt>
                <c:pt idx="16">
                  <c:v>West 5</c:v>
                </c:pt>
                <c:pt idx="17">
                  <c:v>University  of Sheffield</c:v>
                </c:pt>
              </c:strCache>
            </c:strRef>
          </c:cat>
          <c:val>
            <c:numRef>
              <c:f>'GP codes'!$W$70:$W$87</c:f>
              <c:numCache>
                <c:formatCode>General</c:formatCode>
                <c:ptCount val="18"/>
                <c:pt idx="0">
                  <c:v>0</c:v>
                </c:pt>
                <c:pt idx="1">
                  <c:v>12</c:v>
                </c:pt>
                <c:pt idx="2">
                  <c:v>15</c:v>
                </c:pt>
                <c:pt idx="3">
                  <c:v>9</c:v>
                </c:pt>
                <c:pt idx="4">
                  <c:v>15</c:v>
                </c:pt>
                <c:pt idx="5">
                  <c:v>18</c:v>
                </c:pt>
                <c:pt idx="6">
                  <c:v>14</c:v>
                </c:pt>
                <c:pt idx="7">
                  <c:v>42</c:v>
                </c:pt>
                <c:pt idx="8">
                  <c:v>49</c:v>
                </c:pt>
                <c:pt idx="9">
                  <c:v>52</c:v>
                </c:pt>
                <c:pt idx="10">
                  <c:v>11</c:v>
                </c:pt>
                <c:pt idx="11">
                  <c:v>10</c:v>
                </c:pt>
                <c:pt idx="12">
                  <c:v>6</c:v>
                </c:pt>
                <c:pt idx="13">
                  <c:v>24</c:v>
                </c:pt>
                <c:pt idx="14">
                  <c:v>23</c:v>
                </c:pt>
                <c:pt idx="15">
                  <c:v>21</c:v>
                </c:pt>
                <c:pt idx="16">
                  <c:v>23</c:v>
                </c:pt>
                <c:pt idx="17">
                  <c:v>0</c:v>
                </c:pt>
              </c:numCache>
            </c:numRef>
          </c:val>
          <c:extLst>
            <c:ext xmlns:c16="http://schemas.microsoft.com/office/drawing/2014/chart" uri="{C3380CC4-5D6E-409C-BE32-E72D297353CC}">
              <c16:uniqueId val="{00000006-21D8-451E-9788-CE129A7253C6}"/>
            </c:ext>
          </c:extLst>
        </c:ser>
        <c:ser>
          <c:idx val="7"/>
          <c:order val="7"/>
          <c:tx>
            <c:strRef>
              <c:f>'GP codes'!$X$69</c:f>
              <c:strCache>
                <c:ptCount val="1"/>
                <c:pt idx="0">
                  <c:v>Other</c:v>
                </c:pt>
              </c:strCache>
            </c:strRef>
          </c:tx>
          <c:spPr>
            <a:solidFill>
              <a:schemeClr val="accent2">
                <a:lumMod val="60000"/>
              </a:schemeClr>
            </a:solidFill>
            <a:ln>
              <a:noFill/>
            </a:ln>
            <a:effectLst/>
          </c:spPr>
          <c:invertIfNegative val="0"/>
          <c:cat>
            <c:strRef>
              <c:f>'GP codes'!$P$70:$P$87</c:f>
              <c:strCache>
                <c:ptCount val="18"/>
                <c:pt idx="0">
                  <c:v>Beauchief</c:v>
                </c:pt>
                <c:pt idx="1">
                  <c:v>City Centre Practices</c:v>
                </c:pt>
                <c:pt idx="2">
                  <c:v>Foundry</c:v>
                </c:pt>
                <c:pt idx="3">
                  <c:v>GPA1</c:v>
                </c:pt>
                <c:pt idx="4">
                  <c:v>Heeley Plus</c:v>
                </c:pt>
                <c:pt idx="5">
                  <c:v>Hillsborough</c:v>
                </c:pt>
                <c:pt idx="6">
                  <c:v>Network North</c:v>
                </c:pt>
                <c:pt idx="7">
                  <c:v>Other</c:v>
                </c:pt>
                <c:pt idx="8">
                  <c:v>Peak Edge</c:v>
                </c:pt>
                <c:pt idx="9">
                  <c:v>Porter Valley</c:v>
                </c:pt>
                <c:pt idx="10">
                  <c:v>SAPA5</c:v>
                </c:pt>
                <c:pt idx="11">
                  <c:v>Seven Hills</c:v>
                </c:pt>
                <c:pt idx="12">
                  <c:v>Student and Central Sheffield</c:v>
                </c:pt>
                <c:pt idx="13">
                  <c:v>Townships I</c:v>
                </c:pt>
                <c:pt idx="14">
                  <c:v>Townships II</c:v>
                </c:pt>
                <c:pt idx="15">
                  <c:v>Upper Don Valley</c:v>
                </c:pt>
                <c:pt idx="16">
                  <c:v>West 5</c:v>
                </c:pt>
                <c:pt idx="17">
                  <c:v>University  of Sheffield</c:v>
                </c:pt>
              </c:strCache>
            </c:strRef>
          </c:cat>
          <c:val>
            <c:numRef>
              <c:f>'GP codes'!$X$70:$X$87</c:f>
              <c:numCache>
                <c:formatCode>General</c:formatCode>
                <c:ptCount val="18"/>
                <c:pt idx="0">
                  <c:v>20</c:v>
                </c:pt>
                <c:pt idx="1">
                  <c:v>55</c:v>
                </c:pt>
                <c:pt idx="2">
                  <c:v>158</c:v>
                </c:pt>
                <c:pt idx="3">
                  <c:v>215</c:v>
                </c:pt>
                <c:pt idx="4">
                  <c:v>92</c:v>
                </c:pt>
                <c:pt idx="5">
                  <c:v>125</c:v>
                </c:pt>
                <c:pt idx="6">
                  <c:v>138</c:v>
                </c:pt>
                <c:pt idx="7">
                  <c:v>48</c:v>
                </c:pt>
                <c:pt idx="8">
                  <c:v>203</c:v>
                </c:pt>
                <c:pt idx="9">
                  <c:v>217</c:v>
                </c:pt>
                <c:pt idx="10">
                  <c:v>129</c:v>
                </c:pt>
                <c:pt idx="11">
                  <c:v>82</c:v>
                </c:pt>
                <c:pt idx="12">
                  <c:v>23</c:v>
                </c:pt>
                <c:pt idx="13">
                  <c:v>193</c:v>
                </c:pt>
                <c:pt idx="14">
                  <c:v>183</c:v>
                </c:pt>
                <c:pt idx="15">
                  <c:v>83</c:v>
                </c:pt>
                <c:pt idx="16">
                  <c:v>157</c:v>
                </c:pt>
                <c:pt idx="17">
                  <c:v>0</c:v>
                </c:pt>
              </c:numCache>
            </c:numRef>
          </c:val>
          <c:extLst>
            <c:ext xmlns:c16="http://schemas.microsoft.com/office/drawing/2014/chart" uri="{C3380CC4-5D6E-409C-BE32-E72D297353CC}">
              <c16:uniqueId val="{00000007-21D8-451E-9788-CE129A7253C6}"/>
            </c:ext>
          </c:extLst>
        </c:ser>
        <c:dLbls>
          <c:showLegendKey val="0"/>
          <c:showVal val="0"/>
          <c:showCatName val="0"/>
          <c:showSerName val="0"/>
          <c:showPercent val="0"/>
          <c:showBubbleSize val="0"/>
        </c:dLbls>
        <c:gapWidth val="150"/>
        <c:overlap val="100"/>
        <c:axId val="251380847"/>
        <c:axId val="2084481743"/>
      </c:barChart>
      <c:catAx>
        <c:axId val="2513808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84481743"/>
        <c:crosses val="autoZero"/>
        <c:auto val="1"/>
        <c:lblAlgn val="ctr"/>
        <c:lblOffset val="100"/>
        <c:noMultiLvlLbl val="0"/>
      </c:catAx>
      <c:valAx>
        <c:axId val="208448174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513808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'GP codes'!$Q$69</c:f>
              <c:strCache>
                <c:ptCount val="1"/>
                <c:pt idx="0">
                  <c:v>Acute Hospital</c:v>
                </c:pt>
              </c:strCache>
            </c:strRef>
          </c:tx>
          <c:spPr>
            <a:solidFill>
              <a:schemeClr val="accent1"/>
            </a:solidFill>
            <a:ln>
              <a:noFill/>
            </a:ln>
            <a:effectLst/>
          </c:spPr>
          <c:invertIfNegative val="0"/>
          <c:cat>
            <c:strRef>
              <c:f>'GP codes'!$P$70:$P$87</c:f>
              <c:strCache>
                <c:ptCount val="18"/>
                <c:pt idx="0">
                  <c:v>Beauchief</c:v>
                </c:pt>
                <c:pt idx="1">
                  <c:v>City Centre Practices</c:v>
                </c:pt>
                <c:pt idx="2">
                  <c:v>Foundry</c:v>
                </c:pt>
                <c:pt idx="3">
                  <c:v>GPA1</c:v>
                </c:pt>
                <c:pt idx="4">
                  <c:v>Heeley Plus</c:v>
                </c:pt>
                <c:pt idx="5">
                  <c:v>Hillsborough</c:v>
                </c:pt>
                <c:pt idx="6">
                  <c:v>Network North</c:v>
                </c:pt>
                <c:pt idx="7">
                  <c:v>Other</c:v>
                </c:pt>
                <c:pt idx="8">
                  <c:v>Peak Edge</c:v>
                </c:pt>
                <c:pt idx="9">
                  <c:v>Porter Valley</c:v>
                </c:pt>
                <c:pt idx="10">
                  <c:v>SAPA5</c:v>
                </c:pt>
                <c:pt idx="11">
                  <c:v>Seven Hills</c:v>
                </c:pt>
                <c:pt idx="12">
                  <c:v>Student and Central Sheffield</c:v>
                </c:pt>
                <c:pt idx="13">
                  <c:v>Townships I</c:v>
                </c:pt>
                <c:pt idx="14">
                  <c:v>Townships II</c:v>
                </c:pt>
                <c:pt idx="15">
                  <c:v>Upper Don Valley</c:v>
                </c:pt>
                <c:pt idx="16">
                  <c:v>West 5</c:v>
                </c:pt>
                <c:pt idx="17">
                  <c:v>University  of Sheffield</c:v>
                </c:pt>
              </c:strCache>
            </c:strRef>
          </c:cat>
          <c:val>
            <c:numRef>
              <c:f>'GP codes'!$Q$70:$Q$87</c:f>
              <c:numCache>
                <c:formatCode>General</c:formatCode>
                <c:ptCount val="18"/>
                <c:pt idx="0">
                  <c:v>4</c:v>
                </c:pt>
                <c:pt idx="1">
                  <c:v>18</c:v>
                </c:pt>
                <c:pt idx="2">
                  <c:v>56</c:v>
                </c:pt>
                <c:pt idx="3">
                  <c:v>67</c:v>
                </c:pt>
                <c:pt idx="4">
                  <c:v>26</c:v>
                </c:pt>
                <c:pt idx="5">
                  <c:v>44</c:v>
                </c:pt>
                <c:pt idx="6">
                  <c:v>67</c:v>
                </c:pt>
                <c:pt idx="7">
                  <c:v>24</c:v>
                </c:pt>
                <c:pt idx="8">
                  <c:v>72</c:v>
                </c:pt>
                <c:pt idx="9">
                  <c:v>65</c:v>
                </c:pt>
                <c:pt idx="10">
                  <c:v>58</c:v>
                </c:pt>
                <c:pt idx="11">
                  <c:v>37</c:v>
                </c:pt>
                <c:pt idx="12">
                  <c:v>14</c:v>
                </c:pt>
                <c:pt idx="13">
                  <c:v>65</c:v>
                </c:pt>
                <c:pt idx="14">
                  <c:v>65</c:v>
                </c:pt>
                <c:pt idx="15">
                  <c:v>22</c:v>
                </c:pt>
                <c:pt idx="16">
                  <c:v>61</c:v>
                </c:pt>
                <c:pt idx="17">
                  <c:v>0</c:v>
                </c:pt>
              </c:numCache>
            </c:numRef>
          </c:val>
          <c:extLst>
            <c:ext xmlns:c16="http://schemas.microsoft.com/office/drawing/2014/chart" uri="{C3380CC4-5D6E-409C-BE32-E72D297353CC}">
              <c16:uniqueId val="{00000000-047E-4440-8586-1419E5374500}"/>
            </c:ext>
          </c:extLst>
        </c:ser>
        <c:ser>
          <c:idx val="1"/>
          <c:order val="1"/>
          <c:tx>
            <c:strRef>
              <c:f>'GP codes'!$R$69</c:f>
              <c:strCache>
                <c:ptCount val="1"/>
                <c:pt idx="0">
                  <c:v>Palliative Care Unit</c:v>
                </c:pt>
              </c:strCache>
            </c:strRef>
          </c:tx>
          <c:spPr>
            <a:solidFill>
              <a:schemeClr val="accent2"/>
            </a:solidFill>
            <a:ln>
              <a:noFill/>
            </a:ln>
            <a:effectLst/>
          </c:spPr>
          <c:invertIfNegative val="0"/>
          <c:cat>
            <c:strRef>
              <c:f>'GP codes'!$P$70:$P$87</c:f>
              <c:strCache>
                <c:ptCount val="18"/>
                <c:pt idx="0">
                  <c:v>Beauchief</c:v>
                </c:pt>
                <c:pt idx="1">
                  <c:v>City Centre Practices</c:v>
                </c:pt>
                <c:pt idx="2">
                  <c:v>Foundry</c:v>
                </c:pt>
                <c:pt idx="3">
                  <c:v>GPA1</c:v>
                </c:pt>
                <c:pt idx="4">
                  <c:v>Heeley Plus</c:v>
                </c:pt>
                <c:pt idx="5">
                  <c:v>Hillsborough</c:v>
                </c:pt>
                <c:pt idx="6">
                  <c:v>Network North</c:v>
                </c:pt>
                <c:pt idx="7">
                  <c:v>Other</c:v>
                </c:pt>
                <c:pt idx="8">
                  <c:v>Peak Edge</c:v>
                </c:pt>
                <c:pt idx="9">
                  <c:v>Porter Valley</c:v>
                </c:pt>
                <c:pt idx="10">
                  <c:v>SAPA5</c:v>
                </c:pt>
                <c:pt idx="11">
                  <c:v>Seven Hills</c:v>
                </c:pt>
                <c:pt idx="12">
                  <c:v>Student and Central Sheffield</c:v>
                </c:pt>
                <c:pt idx="13">
                  <c:v>Townships I</c:v>
                </c:pt>
                <c:pt idx="14">
                  <c:v>Townships II</c:v>
                </c:pt>
                <c:pt idx="15">
                  <c:v>Upper Don Valley</c:v>
                </c:pt>
                <c:pt idx="16">
                  <c:v>West 5</c:v>
                </c:pt>
                <c:pt idx="17">
                  <c:v>University  of Sheffield</c:v>
                </c:pt>
              </c:strCache>
            </c:strRef>
          </c:cat>
          <c:val>
            <c:numRef>
              <c:f>'GP codes'!$R$70:$R$87</c:f>
              <c:numCache>
                <c:formatCode>General</c:formatCode>
                <c:ptCount val="18"/>
                <c:pt idx="0">
                  <c:v>8</c:v>
                </c:pt>
                <c:pt idx="1">
                  <c:v>10</c:v>
                </c:pt>
                <c:pt idx="2">
                  <c:v>43</c:v>
                </c:pt>
                <c:pt idx="3">
                  <c:v>58</c:v>
                </c:pt>
                <c:pt idx="4">
                  <c:v>26</c:v>
                </c:pt>
                <c:pt idx="5">
                  <c:v>44</c:v>
                </c:pt>
                <c:pt idx="6">
                  <c:v>48</c:v>
                </c:pt>
                <c:pt idx="7">
                  <c:v>38</c:v>
                </c:pt>
                <c:pt idx="8">
                  <c:v>73</c:v>
                </c:pt>
                <c:pt idx="9">
                  <c:v>47</c:v>
                </c:pt>
                <c:pt idx="10">
                  <c:v>50</c:v>
                </c:pt>
                <c:pt idx="11">
                  <c:v>23</c:v>
                </c:pt>
                <c:pt idx="12">
                  <c:v>7</c:v>
                </c:pt>
                <c:pt idx="13">
                  <c:v>57</c:v>
                </c:pt>
                <c:pt idx="14">
                  <c:v>42</c:v>
                </c:pt>
                <c:pt idx="15">
                  <c:v>19</c:v>
                </c:pt>
                <c:pt idx="16">
                  <c:v>43</c:v>
                </c:pt>
                <c:pt idx="17">
                  <c:v>0</c:v>
                </c:pt>
              </c:numCache>
            </c:numRef>
          </c:val>
          <c:extLst>
            <c:ext xmlns:c16="http://schemas.microsoft.com/office/drawing/2014/chart" uri="{C3380CC4-5D6E-409C-BE32-E72D297353CC}">
              <c16:uniqueId val="{00000001-047E-4440-8586-1419E5374500}"/>
            </c:ext>
          </c:extLst>
        </c:ser>
        <c:ser>
          <c:idx val="2"/>
          <c:order val="2"/>
          <c:tx>
            <c:strRef>
              <c:f>'GP codes'!$S$69</c:f>
              <c:strCache>
                <c:ptCount val="1"/>
                <c:pt idx="0">
                  <c:v>GP</c:v>
                </c:pt>
              </c:strCache>
            </c:strRef>
          </c:tx>
          <c:spPr>
            <a:solidFill>
              <a:schemeClr val="accent3"/>
            </a:solidFill>
            <a:ln>
              <a:noFill/>
            </a:ln>
            <a:effectLst/>
          </c:spPr>
          <c:invertIfNegative val="0"/>
          <c:cat>
            <c:strRef>
              <c:f>'GP codes'!$P$70:$P$87</c:f>
              <c:strCache>
                <c:ptCount val="18"/>
                <c:pt idx="0">
                  <c:v>Beauchief</c:v>
                </c:pt>
                <c:pt idx="1">
                  <c:v>City Centre Practices</c:v>
                </c:pt>
                <c:pt idx="2">
                  <c:v>Foundry</c:v>
                </c:pt>
                <c:pt idx="3">
                  <c:v>GPA1</c:v>
                </c:pt>
                <c:pt idx="4">
                  <c:v>Heeley Plus</c:v>
                </c:pt>
                <c:pt idx="5">
                  <c:v>Hillsborough</c:v>
                </c:pt>
                <c:pt idx="6">
                  <c:v>Network North</c:v>
                </c:pt>
                <c:pt idx="7">
                  <c:v>Other</c:v>
                </c:pt>
                <c:pt idx="8">
                  <c:v>Peak Edge</c:v>
                </c:pt>
                <c:pt idx="9">
                  <c:v>Porter Valley</c:v>
                </c:pt>
                <c:pt idx="10">
                  <c:v>SAPA5</c:v>
                </c:pt>
                <c:pt idx="11">
                  <c:v>Seven Hills</c:v>
                </c:pt>
                <c:pt idx="12">
                  <c:v>Student and Central Sheffield</c:v>
                </c:pt>
                <c:pt idx="13">
                  <c:v>Townships I</c:v>
                </c:pt>
                <c:pt idx="14">
                  <c:v>Townships II</c:v>
                </c:pt>
                <c:pt idx="15">
                  <c:v>Upper Don Valley</c:v>
                </c:pt>
                <c:pt idx="16">
                  <c:v>West 5</c:v>
                </c:pt>
                <c:pt idx="17">
                  <c:v>University  of Sheffield</c:v>
                </c:pt>
              </c:strCache>
            </c:strRef>
          </c:cat>
          <c:val>
            <c:numRef>
              <c:f>'GP codes'!$S$70:$S$87</c:f>
              <c:numCache>
                <c:formatCode>General</c:formatCode>
                <c:ptCount val="18"/>
                <c:pt idx="0">
                  <c:v>6</c:v>
                </c:pt>
                <c:pt idx="1">
                  <c:v>36</c:v>
                </c:pt>
                <c:pt idx="2">
                  <c:v>142</c:v>
                </c:pt>
                <c:pt idx="3">
                  <c:v>112</c:v>
                </c:pt>
                <c:pt idx="4">
                  <c:v>45</c:v>
                </c:pt>
                <c:pt idx="5">
                  <c:v>79</c:v>
                </c:pt>
                <c:pt idx="6">
                  <c:v>125</c:v>
                </c:pt>
                <c:pt idx="7">
                  <c:v>23</c:v>
                </c:pt>
                <c:pt idx="8">
                  <c:v>194</c:v>
                </c:pt>
                <c:pt idx="9">
                  <c:v>136</c:v>
                </c:pt>
                <c:pt idx="10">
                  <c:v>118</c:v>
                </c:pt>
                <c:pt idx="11">
                  <c:v>35</c:v>
                </c:pt>
                <c:pt idx="12">
                  <c:v>16</c:v>
                </c:pt>
                <c:pt idx="13">
                  <c:v>153</c:v>
                </c:pt>
                <c:pt idx="14">
                  <c:v>110</c:v>
                </c:pt>
                <c:pt idx="15">
                  <c:v>65</c:v>
                </c:pt>
                <c:pt idx="16">
                  <c:v>144</c:v>
                </c:pt>
                <c:pt idx="17">
                  <c:v>0</c:v>
                </c:pt>
              </c:numCache>
            </c:numRef>
          </c:val>
          <c:extLst>
            <c:ext xmlns:c16="http://schemas.microsoft.com/office/drawing/2014/chart" uri="{C3380CC4-5D6E-409C-BE32-E72D297353CC}">
              <c16:uniqueId val="{00000002-047E-4440-8586-1419E5374500}"/>
            </c:ext>
          </c:extLst>
        </c:ser>
        <c:ser>
          <c:idx val="3"/>
          <c:order val="3"/>
          <c:tx>
            <c:strRef>
              <c:f>'GP codes'!$T$69</c:f>
              <c:strCache>
                <c:ptCount val="1"/>
                <c:pt idx="0">
                  <c:v>District nurses</c:v>
                </c:pt>
              </c:strCache>
            </c:strRef>
          </c:tx>
          <c:spPr>
            <a:solidFill>
              <a:schemeClr val="accent4"/>
            </a:solidFill>
            <a:ln>
              <a:noFill/>
            </a:ln>
            <a:effectLst/>
          </c:spPr>
          <c:invertIfNegative val="0"/>
          <c:cat>
            <c:strRef>
              <c:f>'GP codes'!$P$70:$P$87</c:f>
              <c:strCache>
                <c:ptCount val="18"/>
                <c:pt idx="0">
                  <c:v>Beauchief</c:v>
                </c:pt>
                <c:pt idx="1">
                  <c:v>City Centre Practices</c:v>
                </c:pt>
                <c:pt idx="2">
                  <c:v>Foundry</c:v>
                </c:pt>
                <c:pt idx="3">
                  <c:v>GPA1</c:v>
                </c:pt>
                <c:pt idx="4">
                  <c:v>Heeley Plus</c:v>
                </c:pt>
                <c:pt idx="5">
                  <c:v>Hillsborough</c:v>
                </c:pt>
                <c:pt idx="6">
                  <c:v>Network North</c:v>
                </c:pt>
                <c:pt idx="7">
                  <c:v>Other</c:v>
                </c:pt>
                <c:pt idx="8">
                  <c:v>Peak Edge</c:v>
                </c:pt>
                <c:pt idx="9">
                  <c:v>Porter Valley</c:v>
                </c:pt>
                <c:pt idx="10">
                  <c:v>SAPA5</c:v>
                </c:pt>
                <c:pt idx="11">
                  <c:v>Seven Hills</c:v>
                </c:pt>
                <c:pt idx="12">
                  <c:v>Student and Central Sheffield</c:v>
                </c:pt>
                <c:pt idx="13">
                  <c:v>Townships I</c:v>
                </c:pt>
                <c:pt idx="14">
                  <c:v>Townships II</c:v>
                </c:pt>
                <c:pt idx="15">
                  <c:v>Upper Don Valley</c:v>
                </c:pt>
                <c:pt idx="16">
                  <c:v>West 5</c:v>
                </c:pt>
                <c:pt idx="17">
                  <c:v>University  of Sheffield</c:v>
                </c:pt>
              </c:strCache>
            </c:strRef>
          </c:cat>
          <c:val>
            <c:numRef>
              <c:f>'GP codes'!$T$70:$T$87</c:f>
              <c:numCache>
                <c:formatCode>General</c:formatCode>
                <c:ptCount val="18"/>
                <c:pt idx="0">
                  <c:v>3</c:v>
                </c:pt>
                <c:pt idx="1">
                  <c:v>10</c:v>
                </c:pt>
                <c:pt idx="2">
                  <c:v>34</c:v>
                </c:pt>
                <c:pt idx="3">
                  <c:v>35</c:v>
                </c:pt>
                <c:pt idx="4">
                  <c:v>30</c:v>
                </c:pt>
                <c:pt idx="5">
                  <c:v>37</c:v>
                </c:pt>
                <c:pt idx="6">
                  <c:v>30</c:v>
                </c:pt>
                <c:pt idx="7">
                  <c:v>8</c:v>
                </c:pt>
                <c:pt idx="8">
                  <c:v>64</c:v>
                </c:pt>
                <c:pt idx="9">
                  <c:v>34</c:v>
                </c:pt>
                <c:pt idx="10">
                  <c:v>37</c:v>
                </c:pt>
                <c:pt idx="11">
                  <c:v>21</c:v>
                </c:pt>
                <c:pt idx="12">
                  <c:v>5</c:v>
                </c:pt>
                <c:pt idx="13">
                  <c:v>23</c:v>
                </c:pt>
                <c:pt idx="14">
                  <c:v>36</c:v>
                </c:pt>
                <c:pt idx="15">
                  <c:v>15</c:v>
                </c:pt>
                <c:pt idx="16">
                  <c:v>21</c:v>
                </c:pt>
                <c:pt idx="17">
                  <c:v>0</c:v>
                </c:pt>
              </c:numCache>
            </c:numRef>
          </c:val>
          <c:extLst>
            <c:ext xmlns:c16="http://schemas.microsoft.com/office/drawing/2014/chart" uri="{C3380CC4-5D6E-409C-BE32-E72D297353CC}">
              <c16:uniqueId val="{00000003-047E-4440-8586-1419E5374500}"/>
            </c:ext>
          </c:extLst>
        </c:ser>
        <c:ser>
          <c:idx val="4"/>
          <c:order val="4"/>
          <c:tx>
            <c:strRef>
              <c:f>'GP codes'!$U$69</c:f>
              <c:strCache>
                <c:ptCount val="1"/>
                <c:pt idx="0">
                  <c:v>Local Authority</c:v>
                </c:pt>
              </c:strCache>
            </c:strRef>
          </c:tx>
          <c:spPr>
            <a:solidFill>
              <a:schemeClr val="accent5"/>
            </a:solidFill>
            <a:ln>
              <a:noFill/>
            </a:ln>
            <a:effectLst/>
          </c:spPr>
          <c:invertIfNegative val="0"/>
          <c:cat>
            <c:strRef>
              <c:f>'GP codes'!$P$70:$P$87</c:f>
              <c:strCache>
                <c:ptCount val="18"/>
                <c:pt idx="0">
                  <c:v>Beauchief</c:v>
                </c:pt>
                <c:pt idx="1">
                  <c:v>City Centre Practices</c:v>
                </c:pt>
                <c:pt idx="2">
                  <c:v>Foundry</c:v>
                </c:pt>
                <c:pt idx="3">
                  <c:v>GPA1</c:v>
                </c:pt>
                <c:pt idx="4">
                  <c:v>Heeley Plus</c:v>
                </c:pt>
                <c:pt idx="5">
                  <c:v>Hillsborough</c:v>
                </c:pt>
                <c:pt idx="6">
                  <c:v>Network North</c:v>
                </c:pt>
                <c:pt idx="7">
                  <c:v>Other</c:v>
                </c:pt>
                <c:pt idx="8">
                  <c:v>Peak Edge</c:v>
                </c:pt>
                <c:pt idx="9">
                  <c:v>Porter Valley</c:v>
                </c:pt>
                <c:pt idx="10">
                  <c:v>SAPA5</c:v>
                </c:pt>
                <c:pt idx="11">
                  <c:v>Seven Hills</c:v>
                </c:pt>
                <c:pt idx="12">
                  <c:v>Student and Central Sheffield</c:v>
                </c:pt>
                <c:pt idx="13">
                  <c:v>Townships I</c:v>
                </c:pt>
                <c:pt idx="14">
                  <c:v>Townships II</c:v>
                </c:pt>
                <c:pt idx="15">
                  <c:v>Upper Don Valley</c:v>
                </c:pt>
                <c:pt idx="16">
                  <c:v>West 5</c:v>
                </c:pt>
                <c:pt idx="17">
                  <c:v>University  of Sheffield</c:v>
                </c:pt>
              </c:strCache>
            </c:strRef>
          </c:cat>
          <c:val>
            <c:numRef>
              <c:f>'GP codes'!$U$70:$U$87</c:f>
              <c:numCache>
                <c:formatCode>General</c:formatCode>
                <c:ptCount val="18"/>
                <c:pt idx="0">
                  <c:v>0</c:v>
                </c:pt>
                <c:pt idx="1">
                  <c:v>0</c:v>
                </c:pt>
                <c:pt idx="2">
                  <c:v>1</c:v>
                </c:pt>
                <c:pt idx="3">
                  <c:v>0</c:v>
                </c:pt>
                <c:pt idx="4">
                  <c:v>0</c:v>
                </c:pt>
                <c:pt idx="5">
                  <c:v>0</c:v>
                </c:pt>
                <c:pt idx="6">
                  <c:v>0</c:v>
                </c:pt>
                <c:pt idx="7">
                  <c:v>0</c:v>
                </c:pt>
                <c:pt idx="8">
                  <c:v>1</c:v>
                </c:pt>
                <c:pt idx="9">
                  <c:v>0</c:v>
                </c:pt>
                <c:pt idx="10">
                  <c:v>0</c:v>
                </c:pt>
                <c:pt idx="11">
                  <c:v>0</c:v>
                </c:pt>
                <c:pt idx="12">
                  <c:v>0</c:v>
                </c:pt>
                <c:pt idx="13">
                  <c:v>0</c:v>
                </c:pt>
                <c:pt idx="14">
                  <c:v>0</c:v>
                </c:pt>
                <c:pt idx="15">
                  <c:v>1</c:v>
                </c:pt>
                <c:pt idx="16">
                  <c:v>1</c:v>
                </c:pt>
                <c:pt idx="17">
                  <c:v>0</c:v>
                </c:pt>
              </c:numCache>
            </c:numRef>
          </c:val>
          <c:extLst>
            <c:ext xmlns:c16="http://schemas.microsoft.com/office/drawing/2014/chart" uri="{C3380CC4-5D6E-409C-BE32-E72D297353CC}">
              <c16:uniqueId val="{00000004-047E-4440-8586-1419E5374500}"/>
            </c:ext>
          </c:extLst>
        </c:ser>
        <c:ser>
          <c:idx val="5"/>
          <c:order val="5"/>
          <c:tx>
            <c:strRef>
              <c:f>'GP codes'!$V$69</c:f>
              <c:strCache>
                <c:ptCount val="1"/>
                <c:pt idx="0">
                  <c:v>Relative/Friend</c:v>
                </c:pt>
              </c:strCache>
            </c:strRef>
          </c:tx>
          <c:spPr>
            <a:solidFill>
              <a:schemeClr val="accent6"/>
            </a:solidFill>
            <a:ln>
              <a:noFill/>
            </a:ln>
            <a:effectLst/>
          </c:spPr>
          <c:invertIfNegative val="0"/>
          <c:cat>
            <c:strRef>
              <c:f>'GP codes'!$P$70:$P$87</c:f>
              <c:strCache>
                <c:ptCount val="18"/>
                <c:pt idx="0">
                  <c:v>Beauchief</c:v>
                </c:pt>
                <c:pt idx="1">
                  <c:v>City Centre Practices</c:v>
                </c:pt>
                <c:pt idx="2">
                  <c:v>Foundry</c:v>
                </c:pt>
                <c:pt idx="3">
                  <c:v>GPA1</c:v>
                </c:pt>
                <c:pt idx="4">
                  <c:v>Heeley Plus</c:v>
                </c:pt>
                <c:pt idx="5">
                  <c:v>Hillsborough</c:v>
                </c:pt>
                <c:pt idx="6">
                  <c:v>Network North</c:v>
                </c:pt>
                <c:pt idx="7">
                  <c:v>Other</c:v>
                </c:pt>
                <c:pt idx="8">
                  <c:v>Peak Edge</c:v>
                </c:pt>
                <c:pt idx="9">
                  <c:v>Porter Valley</c:v>
                </c:pt>
                <c:pt idx="10">
                  <c:v>SAPA5</c:v>
                </c:pt>
                <c:pt idx="11">
                  <c:v>Seven Hills</c:v>
                </c:pt>
                <c:pt idx="12">
                  <c:v>Student and Central Sheffield</c:v>
                </c:pt>
                <c:pt idx="13">
                  <c:v>Townships I</c:v>
                </c:pt>
                <c:pt idx="14">
                  <c:v>Townships II</c:v>
                </c:pt>
                <c:pt idx="15">
                  <c:v>Upper Don Valley</c:v>
                </c:pt>
                <c:pt idx="16">
                  <c:v>West 5</c:v>
                </c:pt>
                <c:pt idx="17">
                  <c:v>University  of Sheffield</c:v>
                </c:pt>
              </c:strCache>
            </c:strRef>
          </c:cat>
          <c:val>
            <c:numRef>
              <c:f>'GP codes'!$V$70:$V$87</c:f>
              <c:numCache>
                <c:formatCode>General</c:formatCode>
                <c:ptCount val="18"/>
                <c:pt idx="0">
                  <c:v>0</c:v>
                </c:pt>
                <c:pt idx="1">
                  <c:v>0</c:v>
                </c:pt>
                <c:pt idx="2">
                  <c:v>2</c:v>
                </c:pt>
                <c:pt idx="3">
                  <c:v>0</c:v>
                </c:pt>
                <c:pt idx="4">
                  <c:v>0</c:v>
                </c:pt>
                <c:pt idx="5">
                  <c:v>1</c:v>
                </c:pt>
                <c:pt idx="6">
                  <c:v>0</c:v>
                </c:pt>
                <c:pt idx="7">
                  <c:v>1</c:v>
                </c:pt>
                <c:pt idx="8">
                  <c:v>2</c:v>
                </c:pt>
                <c:pt idx="9">
                  <c:v>5</c:v>
                </c:pt>
                <c:pt idx="10">
                  <c:v>0</c:v>
                </c:pt>
                <c:pt idx="11">
                  <c:v>1</c:v>
                </c:pt>
                <c:pt idx="12">
                  <c:v>0</c:v>
                </c:pt>
                <c:pt idx="13">
                  <c:v>1</c:v>
                </c:pt>
                <c:pt idx="14">
                  <c:v>0</c:v>
                </c:pt>
                <c:pt idx="15">
                  <c:v>0</c:v>
                </c:pt>
                <c:pt idx="16">
                  <c:v>1</c:v>
                </c:pt>
                <c:pt idx="17">
                  <c:v>0</c:v>
                </c:pt>
              </c:numCache>
            </c:numRef>
          </c:val>
          <c:extLst>
            <c:ext xmlns:c16="http://schemas.microsoft.com/office/drawing/2014/chart" uri="{C3380CC4-5D6E-409C-BE32-E72D297353CC}">
              <c16:uniqueId val="{00000005-047E-4440-8586-1419E5374500}"/>
            </c:ext>
          </c:extLst>
        </c:ser>
        <c:ser>
          <c:idx val="6"/>
          <c:order val="6"/>
          <c:tx>
            <c:strRef>
              <c:f>'GP codes'!$W$69</c:f>
              <c:strCache>
                <c:ptCount val="1"/>
                <c:pt idx="0">
                  <c:v>Self</c:v>
                </c:pt>
              </c:strCache>
            </c:strRef>
          </c:tx>
          <c:spPr>
            <a:solidFill>
              <a:schemeClr val="accent1">
                <a:lumMod val="60000"/>
              </a:schemeClr>
            </a:solidFill>
            <a:ln>
              <a:noFill/>
            </a:ln>
            <a:effectLst/>
          </c:spPr>
          <c:invertIfNegative val="0"/>
          <c:cat>
            <c:strRef>
              <c:f>'GP codes'!$P$70:$P$87</c:f>
              <c:strCache>
                <c:ptCount val="18"/>
                <c:pt idx="0">
                  <c:v>Beauchief</c:v>
                </c:pt>
                <c:pt idx="1">
                  <c:v>City Centre Practices</c:v>
                </c:pt>
                <c:pt idx="2">
                  <c:v>Foundry</c:v>
                </c:pt>
                <c:pt idx="3">
                  <c:v>GPA1</c:v>
                </c:pt>
                <c:pt idx="4">
                  <c:v>Heeley Plus</c:v>
                </c:pt>
                <c:pt idx="5">
                  <c:v>Hillsborough</c:v>
                </c:pt>
                <c:pt idx="6">
                  <c:v>Network North</c:v>
                </c:pt>
                <c:pt idx="7">
                  <c:v>Other</c:v>
                </c:pt>
                <c:pt idx="8">
                  <c:v>Peak Edge</c:v>
                </c:pt>
                <c:pt idx="9">
                  <c:v>Porter Valley</c:v>
                </c:pt>
                <c:pt idx="10">
                  <c:v>SAPA5</c:v>
                </c:pt>
                <c:pt idx="11">
                  <c:v>Seven Hills</c:v>
                </c:pt>
                <c:pt idx="12">
                  <c:v>Student and Central Sheffield</c:v>
                </c:pt>
                <c:pt idx="13">
                  <c:v>Townships I</c:v>
                </c:pt>
                <c:pt idx="14">
                  <c:v>Townships II</c:v>
                </c:pt>
                <c:pt idx="15">
                  <c:v>Upper Don Valley</c:v>
                </c:pt>
                <c:pt idx="16">
                  <c:v>West 5</c:v>
                </c:pt>
                <c:pt idx="17">
                  <c:v>University  of Sheffield</c:v>
                </c:pt>
              </c:strCache>
            </c:strRef>
          </c:cat>
          <c:val>
            <c:numRef>
              <c:f>'GP codes'!$W$70:$W$87</c:f>
              <c:numCache>
                <c:formatCode>General</c:formatCode>
                <c:ptCount val="18"/>
                <c:pt idx="0">
                  <c:v>0</c:v>
                </c:pt>
                <c:pt idx="1">
                  <c:v>12</c:v>
                </c:pt>
                <c:pt idx="2">
                  <c:v>15</c:v>
                </c:pt>
                <c:pt idx="3">
                  <c:v>9</c:v>
                </c:pt>
                <c:pt idx="4">
                  <c:v>15</c:v>
                </c:pt>
                <c:pt idx="5">
                  <c:v>18</c:v>
                </c:pt>
                <c:pt idx="6">
                  <c:v>14</c:v>
                </c:pt>
                <c:pt idx="7">
                  <c:v>42</c:v>
                </c:pt>
                <c:pt idx="8">
                  <c:v>49</c:v>
                </c:pt>
                <c:pt idx="9">
                  <c:v>52</c:v>
                </c:pt>
                <c:pt idx="10">
                  <c:v>11</c:v>
                </c:pt>
                <c:pt idx="11">
                  <c:v>10</c:v>
                </c:pt>
                <c:pt idx="12">
                  <c:v>6</c:v>
                </c:pt>
                <c:pt idx="13">
                  <c:v>24</c:v>
                </c:pt>
                <c:pt idx="14">
                  <c:v>23</c:v>
                </c:pt>
                <c:pt idx="15">
                  <c:v>21</c:v>
                </c:pt>
                <c:pt idx="16">
                  <c:v>23</c:v>
                </c:pt>
                <c:pt idx="17">
                  <c:v>0</c:v>
                </c:pt>
              </c:numCache>
            </c:numRef>
          </c:val>
          <c:extLst>
            <c:ext xmlns:c16="http://schemas.microsoft.com/office/drawing/2014/chart" uri="{C3380CC4-5D6E-409C-BE32-E72D297353CC}">
              <c16:uniqueId val="{00000006-047E-4440-8586-1419E5374500}"/>
            </c:ext>
          </c:extLst>
        </c:ser>
        <c:ser>
          <c:idx val="7"/>
          <c:order val="7"/>
          <c:tx>
            <c:strRef>
              <c:f>'GP codes'!$X$69</c:f>
              <c:strCache>
                <c:ptCount val="1"/>
                <c:pt idx="0">
                  <c:v>Other</c:v>
                </c:pt>
              </c:strCache>
            </c:strRef>
          </c:tx>
          <c:spPr>
            <a:solidFill>
              <a:schemeClr val="accent2">
                <a:lumMod val="60000"/>
              </a:schemeClr>
            </a:solidFill>
            <a:ln>
              <a:noFill/>
            </a:ln>
            <a:effectLst/>
          </c:spPr>
          <c:invertIfNegative val="0"/>
          <c:cat>
            <c:strRef>
              <c:f>'GP codes'!$P$70:$P$87</c:f>
              <c:strCache>
                <c:ptCount val="18"/>
                <c:pt idx="0">
                  <c:v>Beauchief</c:v>
                </c:pt>
                <c:pt idx="1">
                  <c:v>City Centre Practices</c:v>
                </c:pt>
                <c:pt idx="2">
                  <c:v>Foundry</c:v>
                </c:pt>
                <c:pt idx="3">
                  <c:v>GPA1</c:v>
                </c:pt>
                <c:pt idx="4">
                  <c:v>Heeley Plus</c:v>
                </c:pt>
                <c:pt idx="5">
                  <c:v>Hillsborough</c:v>
                </c:pt>
                <c:pt idx="6">
                  <c:v>Network North</c:v>
                </c:pt>
                <c:pt idx="7">
                  <c:v>Other</c:v>
                </c:pt>
                <c:pt idx="8">
                  <c:v>Peak Edge</c:v>
                </c:pt>
                <c:pt idx="9">
                  <c:v>Porter Valley</c:v>
                </c:pt>
                <c:pt idx="10">
                  <c:v>SAPA5</c:v>
                </c:pt>
                <c:pt idx="11">
                  <c:v>Seven Hills</c:v>
                </c:pt>
                <c:pt idx="12">
                  <c:v>Student and Central Sheffield</c:v>
                </c:pt>
                <c:pt idx="13">
                  <c:v>Townships I</c:v>
                </c:pt>
                <c:pt idx="14">
                  <c:v>Townships II</c:v>
                </c:pt>
                <c:pt idx="15">
                  <c:v>Upper Don Valley</c:v>
                </c:pt>
                <c:pt idx="16">
                  <c:v>West 5</c:v>
                </c:pt>
                <c:pt idx="17">
                  <c:v>University  of Sheffield</c:v>
                </c:pt>
              </c:strCache>
            </c:strRef>
          </c:cat>
          <c:val>
            <c:numRef>
              <c:f>'GP codes'!$X$70:$X$87</c:f>
              <c:numCache>
                <c:formatCode>General</c:formatCode>
                <c:ptCount val="18"/>
                <c:pt idx="0">
                  <c:v>20</c:v>
                </c:pt>
                <c:pt idx="1">
                  <c:v>55</c:v>
                </c:pt>
                <c:pt idx="2">
                  <c:v>158</c:v>
                </c:pt>
                <c:pt idx="3">
                  <c:v>215</c:v>
                </c:pt>
                <c:pt idx="4">
                  <c:v>92</c:v>
                </c:pt>
                <c:pt idx="5">
                  <c:v>125</c:v>
                </c:pt>
                <c:pt idx="6">
                  <c:v>138</c:v>
                </c:pt>
                <c:pt idx="7">
                  <c:v>48</c:v>
                </c:pt>
                <c:pt idx="8">
                  <c:v>203</c:v>
                </c:pt>
                <c:pt idx="9">
                  <c:v>217</c:v>
                </c:pt>
                <c:pt idx="10">
                  <c:v>129</c:v>
                </c:pt>
                <c:pt idx="11">
                  <c:v>82</c:v>
                </c:pt>
                <c:pt idx="12">
                  <c:v>23</c:v>
                </c:pt>
                <c:pt idx="13">
                  <c:v>193</c:v>
                </c:pt>
                <c:pt idx="14">
                  <c:v>183</c:v>
                </c:pt>
                <c:pt idx="15">
                  <c:v>83</c:v>
                </c:pt>
                <c:pt idx="16">
                  <c:v>157</c:v>
                </c:pt>
                <c:pt idx="17">
                  <c:v>0</c:v>
                </c:pt>
              </c:numCache>
            </c:numRef>
          </c:val>
          <c:extLst>
            <c:ext xmlns:c16="http://schemas.microsoft.com/office/drawing/2014/chart" uri="{C3380CC4-5D6E-409C-BE32-E72D297353CC}">
              <c16:uniqueId val="{00000007-047E-4440-8586-1419E5374500}"/>
            </c:ext>
          </c:extLst>
        </c:ser>
        <c:dLbls>
          <c:showLegendKey val="0"/>
          <c:showVal val="0"/>
          <c:showCatName val="0"/>
          <c:showSerName val="0"/>
          <c:showPercent val="0"/>
          <c:showBubbleSize val="0"/>
        </c:dLbls>
        <c:gapWidth val="150"/>
        <c:overlap val="100"/>
        <c:axId val="713671503"/>
        <c:axId val="239152271"/>
      </c:barChart>
      <c:catAx>
        <c:axId val="7136715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39152271"/>
        <c:crosses val="autoZero"/>
        <c:auto val="1"/>
        <c:lblAlgn val="ctr"/>
        <c:lblOffset val="100"/>
        <c:noMultiLvlLbl val="0"/>
      </c:catAx>
      <c:valAx>
        <c:axId val="23915227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136715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7FFFFF60_7206DA55.xml><?xml version="1.0" encoding="utf-8"?>
<p188:cmLst xmlns:a="http://schemas.openxmlformats.org/drawingml/2006/main" xmlns:r="http://schemas.openxmlformats.org/officeDocument/2006/relationships" xmlns:p188="http://schemas.microsoft.com/office/powerpoint/2018/8/main">
  <p188:cm id="{A39AD00C-CDE6-41AB-90B6-C5AB37F90EAE}" authorId="{612403CD-D4A8-0869-517E-BD5ECB9DF396}" created="2026-09-09T13:11:37.295">
    <ac:deMkLst xmlns:ac="http://schemas.microsoft.com/office/drawing/2013/main/command">
      <pc:docMk xmlns:pc="http://schemas.microsoft.com/office/powerpoint/2013/main/command"/>
      <pc:sldMk xmlns:pc="http://schemas.microsoft.com/office/powerpoint/2013/main/command" cId="1913051733" sldId="2147483488"/>
      <ac:spMk id="3" creationId="{47450911-2D7A-0786-DFF1-C4C80612DF7A}"/>
    </ac:deMkLst>
    <p188:txBody>
      <a:bodyPr/>
      <a:lstStyle/>
      <a:p>
        <a:r>
          <a:rPr lang="en-GB"/>
          <a:t>Mention how hard we find it getting through to GP (no bypass, understand you are in clinic)
We have named consultant on for each team each day- do they want to go through to them via switch for “advice calls”- our nursing team are vvv experienced though. Can often answer simple stuff- we will be in visits. 
Would a hospital style A+G be helpful? 
</a:t>
        </a:r>
      </a:p>
    </p188:txBody>
  </p188:cm>
</p188:cmLst>
</file>

<file path=ppt/comments/modernComment_123_9B7A5549.xml><?xml version="1.0" encoding="utf-8"?>
<p188:cmLst xmlns:a="http://schemas.openxmlformats.org/drawingml/2006/main" xmlns:r="http://schemas.openxmlformats.org/officeDocument/2006/relationships" xmlns:p188="http://schemas.microsoft.com/office/powerpoint/2018/8/main">
  <p188:cm id="{B0F44D73-D5E3-43F2-B6EA-5DCF2EB63020}" authorId="{612403CD-D4A8-0869-517E-BD5ECB9DF396}" created="2026-09-09T13:14:01.778">
    <ac:deMkLst xmlns:ac="http://schemas.microsoft.com/office/drawing/2013/main/command">
      <pc:docMk xmlns:pc="http://schemas.microsoft.com/office/powerpoint/2013/main/command"/>
      <pc:sldMk xmlns:pc="http://schemas.microsoft.com/office/powerpoint/2013/main/command" cId="2608485705" sldId="291"/>
      <ac:spMk id="25603" creationId="{00000000-0000-0000-0000-000000000000}"/>
    </ac:deMkLst>
    <p188:txBody>
      <a:bodyPr/>
      <a:lstStyle/>
      <a:p>
        <a:r>
          <a:rPr lang="en-GB"/>
          <a:t>We get a lot of referrals from secondary care- the more I look at them GP seems to be aware of the problem and is managing it. Do we want to add in a GP check???</a:t>
        </a:r>
      </a:p>
    </p188:txBody>
  </p188:cm>
</p188:cmLst>
</file>

<file path=ppt/comments/modernComment_126_350B2A9F.xml><?xml version="1.0" encoding="utf-8"?>
<p188:cmLst xmlns:a="http://schemas.openxmlformats.org/drawingml/2006/main" xmlns:r="http://schemas.openxmlformats.org/officeDocument/2006/relationships" xmlns:p188="http://schemas.microsoft.com/office/powerpoint/2018/8/main">
  <p188:cm id="{7769E60B-9A19-46FE-AC40-D239F2CDC973}" authorId="{612403CD-D4A8-0869-517E-BD5ECB9DF396}" created="2026-09-09T13:14:46.528">
    <ac:txMkLst xmlns:ac="http://schemas.microsoft.com/office/drawing/2013/main/command">
      <pc:docMk xmlns:pc="http://schemas.microsoft.com/office/powerpoint/2013/main/command"/>
      <pc:sldMk xmlns:pc="http://schemas.microsoft.com/office/powerpoint/2013/main/command" cId="889924255" sldId="294"/>
      <ac:spMk id="25603" creationId="{00000000-0000-0000-0000-000000000000}"/>
      <ac:txMk cp="303" len="1">
        <ac:context len="1247" hash="3191337093"/>
      </ac:txMk>
    </ac:txMkLst>
    <p188:pos x="7703673" y="1110049"/>
    <p188:txBody>
      <a:bodyPr/>
      <a:lstStyle/>
      <a:p>
        <a:r>
          <a:rPr lang="en-GB"/>
          <a:t>Caused by. </a:t>
        </a:r>
      </a:p>
    </p188:txBody>
  </p188:cm>
</p188:cmLst>
</file>

<file path=ppt/comments/modernComment_128_4759D6E6.xml><?xml version="1.0" encoding="utf-8"?>
<p188:cmLst xmlns:a="http://schemas.openxmlformats.org/drawingml/2006/main" xmlns:r="http://schemas.openxmlformats.org/officeDocument/2006/relationships" xmlns:p188="http://schemas.microsoft.com/office/powerpoint/2018/8/main">
  <p188:cm id="{1B5E149F-8875-499D-9D4F-6F83EFA20EAC}" authorId="{612403CD-D4A8-0869-517E-BD5ECB9DF396}" created="2026-09-09T13:11:37.295">
    <ac:deMkLst xmlns:ac="http://schemas.microsoft.com/office/drawing/2013/main/command">
      <pc:docMk xmlns:pc="http://schemas.microsoft.com/office/powerpoint/2013/main/command"/>
      <pc:sldMk xmlns:pc="http://schemas.microsoft.com/office/powerpoint/2013/main/command" cId="1197070054" sldId="296"/>
      <ac:spMk id="3" creationId="{6A218B6E-101D-40B6-8E1C-293ACF19CC36}"/>
    </ac:deMkLst>
    <p188:txBody>
      <a:bodyPr/>
      <a:lstStyle/>
      <a:p>
        <a:r>
          <a:rPr lang="en-GB"/>
          <a:t>Mention how hard we find it getting through to GP (no bypass, understand you are in clinic)
We have named consultant on for each team each day- do they want to go through to them via switch for “advice calls”- our nursing team are vvv experienced though. Can often answer simple stuff- we will be in visits. 
Would a hospital style A+G be helpful? 
</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a:lvl1pPr>
          </a:lstStyle>
          <a:p>
            <a:fld id="{E44B3535-374F-427B-B587-F13697783C82}" type="datetimeFigureOut">
              <a:rPr lang="en-GB" smtClean="0"/>
              <a:t>24/09/2026</a:t>
            </a:fld>
            <a:endParaRPr lang="en-GB"/>
          </a:p>
        </p:txBody>
      </p:sp>
      <p:sp>
        <p:nvSpPr>
          <p:cNvPr id="4" name="Footer Placeholder 3"/>
          <p:cNvSpPr>
            <a:spLocks noGrp="1"/>
          </p:cNvSpPr>
          <p:nvPr>
            <p:ph type="ftr" sz="quarter" idx="2"/>
          </p:nvPr>
        </p:nvSpPr>
        <p:spPr>
          <a:xfrm>
            <a:off x="0" y="9428583"/>
            <a:ext cx="2889938"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7607" y="9428583"/>
            <a:ext cx="2889938" cy="496332"/>
          </a:xfrm>
          <a:prstGeom prst="rect">
            <a:avLst/>
          </a:prstGeom>
        </p:spPr>
        <p:txBody>
          <a:bodyPr vert="horz" lIns="91440" tIns="45720" rIns="91440" bIns="45720" rtlCol="0" anchor="b"/>
          <a:lstStyle>
            <a:lvl1pPr algn="r">
              <a:defRPr sz="1200"/>
            </a:lvl1pPr>
          </a:lstStyle>
          <a:p>
            <a:fld id="{279E68DA-BC72-4551-A1D6-146897CCBBDA}" type="slidenum">
              <a:rPr lang="en-GB" smtClean="0"/>
              <a:t>‹#›</a:t>
            </a:fld>
            <a:endParaRPr lang="en-GB"/>
          </a:p>
        </p:txBody>
      </p:sp>
    </p:spTree>
    <p:extLst>
      <p:ext uri="{BB962C8B-B14F-4D97-AF65-F5344CB8AC3E}">
        <p14:creationId xmlns:p14="http://schemas.microsoft.com/office/powerpoint/2010/main" val="2710043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2A1DD98A-8A20-4780-9FE8-244D07B3C77B}" type="datetimeFigureOut">
              <a:rPr lang="en-GB" smtClean="0"/>
              <a:t>24/09/2026</a:t>
            </a:fld>
            <a:endParaRPr lang="en-GB"/>
          </a:p>
        </p:txBody>
      </p:sp>
      <p:sp>
        <p:nvSpPr>
          <p:cNvPr id="4" name="Slide Image Placeholder 3"/>
          <p:cNvSpPr>
            <a:spLocks noGrp="1" noRot="1" noChangeAspect="1"/>
          </p:cNvSpPr>
          <p:nvPr>
            <p:ph type="sldImg" idx="2"/>
          </p:nvPr>
        </p:nvSpPr>
        <p:spPr>
          <a:xfrm>
            <a:off x="26988" y="744538"/>
            <a:ext cx="6615112"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715153"/>
            <a:ext cx="533527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15AEA0BE-CCE2-49DF-816A-F46E79C4AF1C}" type="slidenum">
              <a:rPr lang="en-GB" smtClean="0"/>
              <a:t>‹#›</a:t>
            </a:fld>
            <a:endParaRPr lang="en-GB"/>
          </a:p>
        </p:txBody>
      </p:sp>
    </p:spTree>
    <p:extLst>
      <p:ext uri="{BB962C8B-B14F-4D97-AF65-F5344CB8AC3E}">
        <p14:creationId xmlns:p14="http://schemas.microsoft.com/office/powerpoint/2010/main" val="3376575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C335878-0985-4AFD-9C19-AA8AF25201BE}"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795" name="Rectangle 2"/>
          <p:cNvSpPr>
            <a:spLocks noGrp="1" noRot="1" noChangeAspect="1" noChangeArrowheads="1" noTextEdit="1"/>
          </p:cNvSpPr>
          <p:nvPr>
            <p:ph type="sldImg"/>
          </p:nvPr>
        </p:nvSpPr>
        <p:spPr>
          <a:xfrm>
            <a:off x="26988" y="744538"/>
            <a:ext cx="6615112" cy="3722687"/>
          </a:xfrm>
          <a:ln/>
        </p:spPr>
      </p:sp>
      <p:sp>
        <p:nvSpPr>
          <p:cNvPr id="33796" name="Rectangle 3"/>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813980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805A4-97D0-9936-EDC2-86CDF79B3B75}"/>
            </a:ext>
          </a:extLst>
        </p:cNvPr>
        <p:cNvGrpSpPr/>
        <p:nvPr/>
      </p:nvGrpSpPr>
      <p:grpSpPr>
        <a:xfrm>
          <a:off x="0" y="0"/>
          <a:ext cx="0" cy="0"/>
          <a:chOff x="0" y="0"/>
          <a:chExt cx="0" cy="0"/>
        </a:xfrm>
      </p:grpSpPr>
      <p:sp>
        <p:nvSpPr>
          <p:cNvPr id="33794" name="Rectangle 7">
            <a:extLst>
              <a:ext uri="{FF2B5EF4-FFF2-40B4-BE49-F238E27FC236}">
                <a16:creationId xmlns:a16="http://schemas.microsoft.com/office/drawing/2014/main" id="{0AE7E8FA-2E4B-90FC-AB36-6F670EBD37DA}"/>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C335878-0985-4AFD-9C19-AA8AF25201BE}"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795" name="Rectangle 2">
            <a:extLst>
              <a:ext uri="{FF2B5EF4-FFF2-40B4-BE49-F238E27FC236}">
                <a16:creationId xmlns:a16="http://schemas.microsoft.com/office/drawing/2014/main" id="{513C9C9D-D7E2-FD32-AE2C-DDADE3A1FF75}"/>
              </a:ext>
            </a:extLst>
          </p:cNvPr>
          <p:cNvSpPr>
            <a:spLocks noGrp="1" noRot="1" noChangeAspect="1" noChangeArrowheads="1" noTextEdit="1"/>
          </p:cNvSpPr>
          <p:nvPr>
            <p:ph type="sldImg"/>
          </p:nvPr>
        </p:nvSpPr>
        <p:spPr>
          <a:xfrm>
            <a:off x="26988" y="744538"/>
            <a:ext cx="6615112" cy="3722687"/>
          </a:xfrm>
          <a:ln/>
        </p:spPr>
      </p:sp>
      <p:sp>
        <p:nvSpPr>
          <p:cNvPr id="33796" name="Rectangle 3">
            <a:extLst>
              <a:ext uri="{FF2B5EF4-FFF2-40B4-BE49-F238E27FC236}">
                <a16:creationId xmlns:a16="http://schemas.microsoft.com/office/drawing/2014/main" id="{AA44425E-E9A2-347E-B8C4-2E305DFC4F23}"/>
              </a:ext>
            </a:extLst>
          </p:cNvPr>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446530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a:extLst>
            <a:ext uri="{FF2B5EF4-FFF2-40B4-BE49-F238E27FC236}">
              <a16:creationId xmlns:a16="http://schemas.microsoft.com/office/drawing/2014/main" id="{5D262868-96B1-3EC3-A7B1-F68D69B00961}"/>
            </a:ext>
          </a:extLst>
        </p:cNvPr>
        <p:cNvGrpSpPr/>
        <p:nvPr/>
      </p:nvGrpSpPr>
      <p:grpSpPr>
        <a:xfrm>
          <a:off x="0" y="0"/>
          <a:ext cx="0" cy="0"/>
          <a:chOff x="0" y="0"/>
          <a:chExt cx="0" cy="0"/>
        </a:xfrm>
      </p:grpSpPr>
      <p:sp>
        <p:nvSpPr>
          <p:cNvPr id="155" name="Google Shape;155;g348300ce307_0_10:notes">
            <a:extLst>
              <a:ext uri="{FF2B5EF4-FFF2-40B4-BE49-F238E27FC236}">
                <a16:creationId xmlns:a16="http://schemas.microsoft.com/office/drawing/2014/main" id="{83A2EBF6-A8E7-DC45-1FE7-EC5775C765C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348300ce307_0_10:notes">
            <a:extLst>
              <a:ext uri="{FF2B5EF4-FFF2-40B4-BE49-F238E27FC236}">
                <a16:creationId xmlns:a16="http://schemas.microsoft.com/office/drawing/2014/main" id="{3E1E70E7-C91A-5E9E-F9D1-81F6696A004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49771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77BDC-67B8-F416-E503-95BE8F7F4C33}"/>
            </a:ext>
          </a:extLst>
        </p:cNvPr>
        <p:cNvGrpSpPr/>
        <p:nvPr/>
      </p:nvGrpSpPr>
      <p:grpSpPr>
        <a:xfrm>
          <a:off x="0" y="0"/>
          <a:ext cx="0" cy="0"/>
          <a:chOff x="0" y="0"/>
          <a:chExt cx="0" cy="0"/>
        </a:xfrm>
      </p:grpSpPr>
      <p:sp>
        <p:nvSpPr>
          <p:cNvPr id="33794" name="Rectangle 7">
            <a:extLst>
              <a:ext uri="{FF2B5EF4-FFF2-40B4-BE49-F238E27FC236}">
                <a16:creationId xmlns:a16="http://schemas.microsoft.com/office/drawing/2014/main" id="{9D5BFF38-25AE-33A1-DB18-74A2F1447516}"/>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C335878-0985-4AFD-9C19-AA8AF25201BE}"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795" name="Rectangle 2">
            <a:extLst>
              <a:ext uri="{FF2B5EF4-FFF2-40B4-BE49-F238E27FC236}">
                <a16:creationId xmlns:a16="http://schemas.microsoft.com/office/drawing/2014/main" id="{899FA2F9-8B51-AF39-6C11-B1E929E19014}"/>
              </a:ext>
            </a:extLst>
          </p:cNvPr>
          <p:cNvSpPr>
            <a:spLocks noGrp="1" noRot="1" noChangeAspect="1" noChangeArrowheads="1" noTextEdit="1"/>
          </p:cNvSpPr>
          <p:nvPr>
            <p:ph type="sldImg"/>
          </p:nvPr>
        </p:nvSpPr>
        <p:spPr>
          <a:xfrm>
            <a:off x="26988" y="744538"/>
            <a:ext cx="6615112" cy="3722687"/>
          </a:xfrm>
          <a:ln/>
        </p:spPr>
      </p:sp>
      <p:sp>
        <p:nvSpPr>
          <p:cNvPr id="33796" name="Rectangle 3">
            <a:extLst>
              <a:ext uri="{FF2B5EF4-FFF2-40B4-BE49-F238E27FC236}">
                <a16:creationId xmlns:a16="http://schemas.microsoft.com/office/drawing/2014/main" id="{8F46D1F9-7A8B-30CE-6F32-6CDC19DE28A8}"/>
              </a:ext>
            </a:extLst>
          </p:cNvPr>
          <p:cNvSpPr>
            <a:spLocks noGrp="1" noChangeArrowheads="1"/>
          </p:cNvSpPr>
          <p:nvPr>
            <p:ph type="body" idx="1"/>
          </p:nvPr>
        </p:nvSpPr>
        <p:spPr>
          <a:noFill/>
        </p:spPr>
        <p:txBody>
          <a:bodyPr/>
          <a:lstStyle/>
          <a:p>
            <a:pPr eaLnBrk="1" hangingPunct="1"/>
            <a:r>
              <a:rPr lang="en-GB" altLang="en-US" dirty="0">
                <a:latin typeface="Arial" panose="020B0604020202020204" pitchFamily="34" charset="0"/>
              </a:rPr>
              <a:t>Not a huge number of replies. </a:t>
            </a:r>
          </a:p>
          <a:p>
            <a:pPr eaLnBrk="1" hangingPunct="1"/>
            <a:r>
              <a:rPr lang="en-GB" altLang="en-US" dirty="0">
                <a:latin typeface="Arial" panose="020B0604020202020204" pitchFamily="34" charset="0"/>
              </a:rPr>
              <a:t>? Is this a biased set of data</a:t>
            </a:r>
          </a:p>
        </p:txBody>
      </p:sp>
    </p:spTree>
    <p:extLst>
      <p:ext uri="{BB962C8B-B14F-4D97-AF65-F5344CB8AC3E}">
        <p14:creationId xmlns:p14="http://schemas.microsoft.com/office/powerpoint/2010/main" val="952891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0B537-5737-DC75-018A-BF7A643F97C7}"/>
            </a:ext>
          </a:extLst>
        </p:cNvPr>
        <p:cNvGrpSpPr/>
        <p:nvPr/>
      </p:nvGrpSpPr>
      <p:grpSpPr>
        <a:xfrm>
          <a:off x="0" y="0"/>
          <a:ext cx="0" cy="0"/>
          <a:chOff x="0" y="0"/>
          <a:chExt cx="0" cy="0"/>
        </a:xfrm>
      </p:grpSpPr>
      <p:sp>
        <p:nvSpPr>
          <p:cNvPr id="33794" name="Rectangle 7">
            <a:extLst>
              <a:ext uri="{FF2B5EF4-FFF2-40B4-BE49-F238E27FC236}">
                <a16:creationId xmlns:a16="http://schemas.microsoft.com/office/drawing/2014/main" id="{0CDA68E8-EDC1-B341-5C57-49C04E81A987}"/>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C335878-0985-4AFD-9C19-AA8AF25201BE}"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795" name="Rectangle 2">
            <a:extLst>
              <a:ext uri="{FF2B5EF4-FFF2-40B4-BE49-F238E27FC236}">
                <a16:creationId xmlns:a16="http://schemas.microsoft.com/office/drawing/2014/main" id="{69382BF2-CBD0-039A-E60E-5F41E9B2CA24}"/>
              </a:ext>
            </a:extLst>
          </p:cNvPr>
          <p:cNvSpPr>
            <a:spLocks noGrp="1" noRot="1" noChangeAspect="1" noChangeArrowheads="1" noTextEdit="1"/>
          </p:cNvSpPr>
          <p:nvPr>
            <p:ph type="sldImg"/>
          </p:nvPr>
        </p:nvSpPr>
        <p:spPr>
          <a:xfrm>
            <a:off x="26988" y="744538"/>
            <a:ext cx="6615112" cy="3722687"/>
          </a:xfrm>
          <a:ln/>
        </p:spPr>
      </p:sp>
      <p:sp>
        <p:nvSpPr>
          <p:cNvPr id="33796" name="Rectangle 3">
            <a:extLst>
              <a:ext uri="{FF2B5EF4-FFF2-40B4-BE49-F238E27FC236}">
                <a16:creationId xmlns:a16="http://schemas.microsoft.com/office/drawing/2014/main" id="{037D9410-983F-1D9B-3056-703C93A93A19}"/>
              </a:ext>
            </a:extLst>
          </p:cNvPr>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693193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C335878-0985-4AFD-9C19-AA8AF25201BE}"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795" name="Rectangle 2"/>
          <p:cNvSpPr>
            <a:spLocks noGrp="1" noRot="1" noChangeAspect="1" noChangeArrowheads="1" noTextEdit="1"/>
          </p:cNvSpPr>
          <p:nvPr>
            <p:ph type="sldImg"/>
          </p:nvPr>
        </p:nvSpPr>
        <p:spPr>
          <a:xfrm>
            <a:off x="26988" y="744538"/>
            <a:ext cx="6615112" cy="3722687"/>
          </a:xfrm>
          <a:ln/>
        </p:spPr>
      </p:sp>
      <p:sp>
        <p:nvSpPr>
          <p:cNvPr id="33796" name="Rectangle 3"/>
          <p:cNvSpPr>
            <a:spLocks noGrp="1" noChangeArrowheads="1"/>
          </p:cNvSpPr>
          <p:nvPr>
            <p:ph type="body" idx="1"/>
          </p:nvPr>
        </p:nvSpPr>
        <p:spPr>
          <a:noFill/>
        </p:spPr>
        <p:txBody>
          <a:bodyPr/>
          <a:lstStyle/>
          <a:p>
            <a:pPr eaLnBrk="1" hangingPunct="1"/>
            <a:r>
              <a:rPr lang="en-GB" altLang="en-US" dirty="0">
                <a:latin typeface="Arial" panose="020B0604020202020204" pitchFamily="34" charset="0"/>
              </a:rPr>
              <a:t>Not a huge number of replies. </a:t>
            </a:r>
          </a:p>
          <a:p>
            <a:pPr eaLnBrk="1" hangingPunct="1"/>
            <a:r>
              <a:rPr lang="en-GB" altLang="en-US" dirty="0">
                <a:latin typeface="Arial" panose="020B0604020202020204" pitchFamily="34" charset="0"/>
              </a:rPr>
              <a:t>? Is this a biased set of data</a:t>
            </a:r>
          </a:p>
        </p:txBody>
      </p:sp>
    </p:spTree>
    <p:extLst>
      <p:ext uri="{BB962C8B-B14F-4D97-AF65-F5344CB8AC3E}">
        <p14:creationId xmlns:p14="http://schemas.microsoft.com/office/powerpoint/2010/main" val="25181017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C335878-0985-4AFD-9C19-AA8AF25201BE}"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795" name="Rectangle 2"/>
          <p:cNvSpPr>
            <a:spLocks noGrp="1" noRot="1" noChangeAspect="1" noChangeArrowheads="1" noTextEdit="1"/>
          </p:cNvSpPr>
          <p:nvPr>
            <p:ph type="sldImg"/>
          </p:nvPr>
        </p:nvSpPr>
        <p:spPr>
          <a:xfrm>
            <a:off x="26988" y="744538"/>
            <a:ext cx="6615112" cy="3722687"/>
          </a:xfrm>
          <a:ln/>
        </p:spPr>
      </p:sp>
      <p:sp>
        <p:nvSpPr>
          <p:cNvPr id="33796" name="Rectangle 3"/>
          <p:cNvSpPr>
            <a:spLocks noGrp="1" noChangeArrowheads="1"/>
          </p:cNvSpPr>
          <p:nvPr>
            <p:ph type="body" idx="1"/>
          </p:nvPr>
        </p:nvSpPr>
        <p:spPr>
          <a:noFill/>
        </p:spPr>
        <p:txBody>
          <a:bodyPr/>
          <a:lstStyle/>
          <a:p>
            <a:pPr eaLnBrk="1" hangingPunct="1"/>
            <a:r>
              <a:rPr lang="en-GB" altLang="en-US" dirty="0">
                <a:latin typeface="Arial" panose="020B0604020202020204" pitchFamily="34" charset="0"/>
              </a:rPr>
              <a:t>I have </a:t>
            </a:r>
            <a:r>
              <a:rPr lang="en-GB" altLang="en-US" dirty="0" err="1">
                <a:latin typeface="Arial" panose="020B0604020202020204" pitchFamily="34" charset="0"/>
              </a:rPr>
              <a:t>anecdontally</a:t>
            </a:r>
            <a:r>
              <a:rPr lang="en-GB" altLang="en-US" dirty="0">
                <a:latin typeface="Arial" panose="020B0604020202020204" pitchFamily="34" charset="0"/>
              </a:rPr>
              <a:t> noticed that secondary care referrals are often for things the GP are already managing, but we don’t find this out till we get there. </a:t>
            </a:r>
          </a:p>
        </p:txBody>
      </p:sp>
    </p:spTree>
    <p:extLst>
      <p:ext uri="{BB962C8B-B14F-4D97-AF65-F5344CB8AC3E}">
        <p14:creationId xmlns:p14="http://schemas.microsoft.com/office/powerpoint/2010/main" val="2751182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C335878-0985-4AFD-9C19-AA8AF25201BE}"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795" name="Rectangle 2"/>
          <p:cNvSpPr>
            <a:spLocks noGrp="1" noRot="1" noChangeAspect="1" noChangeArrowheads="1" noTextEdit="1"/>
          </p:cNvSpPr>
          <p:nvPr>
            <p:ph type="sldImg"/>
          </p:nvPr>
        </p:nvSpPr>
        <p:spPr>
          <a:xfrm>
            <a:off x="26988" y="744538"/>
            <a:ext cx="6615112" cy="3722687"/>
          </a:xfrm>
          <a:ln/>
        </p:spPr>
      </p:sp>
      <p:sp>
        <p:nvSpPr>
          <p:cNvPr id="33796" name="Rectangle 3"/>
          <p:cNvSpPr>
            <a:spLocks noGrp="1" noChangeArrowheads="1"/>
          </p:cNvSpPr>
          <p:nvPr>
            <p:ph type="body" idx="1"/>
          </p:nvPr>
        </p:nvSpPr>
        <p:spPr>
          <a:noFill/>
        </p:spPr>
        <p:txBody>
          <a:bodyPr/>
          <a:lstStyle/>
          <a:p>
            <a:pPr eaLnBrk="1" hangingPunct="1"/>
            <a:r>
              <a:rPr lang="en-GB" altLang="en-US" dirty="0">
                <a:latin typeface="Arial" panose="020B0604020202020204" pitchFamily="34" charset="0"/>
              </a:rPr>
              <a:t>We have a named consultant each day- not holding the phone so may take time to reply. </a:t>
            </a:r>
          </a:p>
          <a:p>
            <a:pPr eaLnBrk="1" hangingPunct="1"/>
            <a:r>
              <a:rPr lang="en-GB" altLang="en-US" dirty="0">
                <a:latin typeface="Arial" panose="020B0604020202020204" pitchFamily="34" charset="0"/>
              </a:rPr>
              <a:t>Can always email consultants or the clinical admin email and ask to be forwarded to a consultant. </a:t>
            </a:r>
          </a:p>
        </p:txBody>
      </p:sp>
    </p:spTree>
    <p:extLst>
      <p:ext uri="{BB962C8B-B14F-4D97-AF65-F5344CB8AC3E}">
        <p14:creationId xmlns:p14="http://schemas.microsoft.com/office/powerpoint/2010/main" val="1418427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C335878-0985-4AFD-9C19-AA8AF25201BE}"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795" name="Rectangle 2"/>
          <p:cNvSpPr>
            <a:spLocks noGrp="1" noRot="1" noChangeAspect="1" noChangeArrowheads="1" noTextEdit="1"/>
          </p:cNvSpPr>
          <p:nvPr>
            <p:ph type="sldImg"/>
          </p:nvPr>
        </p:nvSpPr>
        <p:spPr>
          <a:xfrm>
            <a:off x="26988" y="744538"/>
            <a:ext cx="6615112" cy="3722687"/>
          </a:xfrm>
          <a:ln/>
        </p:spPr>
      </p:sp>
      <p:sp>
        <p:nvSpPr>
          <p:cNvPr id="33796" name="Rectangle 3"/>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847491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C335878-0985-4AFD-9C19-AA8AF25201BE}"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795" name="Rectangle 2"/>
          <p:cNvSpPr>
            <a:spLocks noGrp="1" noRot="1" noChangeAspect="1" noChangeArrowheads="1" noTextEdit="1"/>
          </p:cNvSpPr>
          <p:nvPr>
            <p:ph type="sldImg"/>
          </p:nvPr>
        </p:nvSpPr>
        <p:spPr>
          <a:xfrm>
            <a:off x="26988" y="744538"/>
            <a:ext cx="6615112" cy="3722687"/>
          </a:xfrm>
          <a:ln/>
        </p:spPr>
      </p:sp>
      <p:sp>
        <p:nvSpPr>
          <p:cNvPr id="33796" name="Rectangle 3"/>
          <p:cNvSpPr>
            <a:spLocks noGrp="1" noChangeArrowheads="1"/>
          </p:cNvSpPr>
          <p:nvPr>
            <p:ph type="body" idx="1"/>
          </p:nvPr>
        </p:nvSpPr>
        <p:spPr>
          <a:noFill/>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826930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FFCD2-6A46-4E1E-62C2-BA15124F13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33487A-CA77-53EE-160F-BB155846E3A9}"/>
              </a:ext>
            </a:extLst>
          </p:cNvPr>
          <p:cNvSpPr>
            <a:spLocks noGrp="1" noRot="1" noChangeAspect="1"/>
          </p:cNvSpPr>
          <p:nvPr>
            <p:ph type="sldImg"/>
          </p:nvPr>
        </p:nvSpPr>
        <p:spPr>
          <a:xfrm>
            <a:off x="26988" y="744538"/>
            <a:ext cx="6615112" cy="3722687"/>
          </a:xfrm>
        </p:spPr>
      </p:sp>
      <p:sp>
        <p:nvSpPr>
          <p:cNvPr id="3" name="Notes Placeholder 2">
            <a:extLst>
              <a:ext uri="{FF2B5EF4-FFF2-40B4-BE49-F238E27FC236}">
                <a16:creationId xmlns:a16="http://schemas.microsoft.com/office/drawing/2014/main" id="{EED4EBD5-CFB5-1E55-533A-46372B3B4083}"/>
              </a:ext>
            </a:extLst>
          </p:cNvPr>
          <p:cNvSpPr>
            <a:spLocks noGrp="1"/>
          </p:cNvSpPr>
          <p:nvPr>
            <p:ph type="body" idx="1"/>
          </p:nvPr>
        </p:nvSpPr>
        <p:spPr/>
        <p:txBody>
          <a:bodyPr/>
          <a:lstStyle/>
          <a:p>
            <a:pPr eaLnBrk="1" hangingPunct="1"/>
            <a:r>
              <a:rPr lang="en-GB" altLang="en-US" dirty="0">
                <a:latin typeface="Arial" panose="020B0604020202020204" pitchFamily="34" charset="0"/>
              </a:rPr>
              <a:t>We’re </a:t>
            </a:r>
            <a:r>
              <a:rPr lang="en-GB" altLang="en-US" b="1" dirty="0">
                <a:latin typeface="Arial" panose="020B0604020202020204" pitchFamily="34" charset="0"/>
              </a:rPr>
              <a:t>not</a:t>
            </a:r>
            <a:r>
              <a:rPr lang="en-GB" altLang="en-US" dirty="0">
                <a:latin typeface="Arial" panose="020B0604020202020204" pitchFamily="34" charset="0"/>
              </a:rPr>
              <a:t> </a:t>
            </a:r>
            <a:r>
              <a:rPr lang="en-GB" altLang="en-US" b="1" dirty="0">
                <a:latin typeface="Arial" panose="020B0604020202020204" pitchFamily="34" charset="0"/>
              </a:rPr>
              <a:t>part of the NHS</a:t>
            </a:r>
            <a:r>
              <a:rPr lang="en-GB" altLang="en-US" dirty="0">
                <a:latin typeface="Arial" panose="020B0604020202020204" pitchFamily="34" charset="0"/>
              </a:rPr>
              <a:t>, and we’re completely independent of other hospices.</a:t>
            </a:r>
          </a:p>
          <a:p>
            <a:endParaRPr lang="en-GB" dirty="0"/>
          </a:p>
        </p:txBody>
      </p:sp>
      <p:sp>
        <p:nvSpPr>
          <p:cNvPr id="4" name="Slide Number Placeholder 3">
            <a:extLst>
              <a:ext uri="{FF2B5EF4-FFF2-40B4-BE49-F238E27FC236}">
                <a16:creationId xmlns:a16="http://schemas.microsoft.com/office/drawing/2014/main" id="{067118EA-B430-1230-3F78-356C59333921}"/>
              </a:ext>
            </a:extLst>
          </p:cNvPr>
          <p:cNvSpPr>
            <a:spLocks noGrp="1"/>
          </p:cNvSpPr>
          <p:nvPr>
            <p:ph type="sldNum" sz="quarter" idx="10"/>
          </p:nvPr>
        </p:nvSpPr>
        <p:spPr/>
        <p:txBody>
          <a:bodyPr/>
          <a:lstStyle/>
          <a:p>
            <a:fld id="{15AEA0BE-CCE2-49DF-816A-F46E79C4AF1C}" type="slidenum">
              <a:rPr lang="en-GB" smtClean="0"/>
              <a:t>22</a:t>
            </a:fld>
            <a:endParaRPr lang="en-GB"/>
          </a:p>
        </p:txBody>
      </p:sp>
    </p:spTree>
    <p:extLst>
      <p:ext uri="{BB962C8B-B14F-4D97-AF65-F5344CB8AC3E}">
        <p14:creationId xmlns:p14="http://schemas.microsoft.com/office/powerpoint/2010/main" val="2786615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C335878-0985-4AFD-9C19-AA8AF25201BE}"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795" name="Rectangle 2"/>
          <p:cNvSpPr>
            <a:spLocks noGrp="1" noRot="1" noChangeAspect="1" noChangeArrowheads="1" noTextEdit="1"/>
          </p:cNvSpPr>
          <p:nvPr>
            <p:ph type="sldImg"/>
          </p:nvPr>
        </p:nvSpPr>
        <p:spPr>
          <a:xfrm>
            <a:off x="26988" y="744538"/>
            <a:ext cx="6615112" cy="3722687"/>
          </a:xfrm>
          <a:ln/>
        </p:spPr>
      </p:sp>
      <p:sp>
        <p:nvSpPr>
          <p:cNvPr id="33796" name="Rectangle 3"/>
          <p:cNvSpPr>
            <a:spLocks noGrp="1" noChangeArrowheads="1"/>
          </p:cNvSpPr>
          <p:nvPr>
            <p:ph type="body" idx="1"/>
          </p:nvPr>
        </p:nvSpPr>
        <p:spPr>
          <a:noFill/>
        </p:spPr>
        <p:txBody>
          <a:bodyPr/>
          <a:lstStyle/>
          <a:p>
            <a:pPr eaLnBrk="1" hangingPunct="1"/>
            <a:r>
              <a:rPr lang="en-GB" altLang="en-US" dirty="0">
                <a:latin typeface="Arial" panose="020B0604020202020204" pitchFamily="34" charset="0"/>
              </a:rPr>
              <a:t>Not staffed by clinicians and does do have regulated activity on site. </a:t>
            </a:r>
          </a:p>
          <a:p>
            <a:pPr eaLnBrk="1" hangingPunct="1"/>
            <a:r>
              <a:rPr lang="en-GB" altLang="en-US" dirty="0">
                <a:latin typeface="Arial" panose="020B0604020202020204" pitchFamily="34" charset="0"/>
              </a:rPr>
              <a:t>BUT Celia and Gill do know their clients very well. If they are concerned about they would seek advice and have made referrals to team. </a:t>
            </a:r>
          </a:p>
        </p:txBody>
      </p:sp>
    </p:spTree>
    <p:extLst>
      <p:ext uri="{BB962C8B-B14F-4D97-AF65-F5344CB8AC3E}">
        <p14:creationId xmlns:p14="http://schemas.microsoft.com/office/powerpoint/2010/main" val="2015376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BEE965D-BF39-4D51-81EB-31B5C451BC6F}"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3011" name="Rectangle 2"/>
          <p:cNvSpPr>
            <a:spLocks noGrp="1" noRot="1" noChangeAspect="1" noChangeArrowheads="1" noTextEdit="1"/>
          </p:cNvSpPr>
          <p:nvPr>
            <p:ph type="sldImg"/>
          </p:nvPr>
        </p:nvSpPr>
        <p:spPr>
          <a:xfrm>
            <a:off x="26988" y="744538"/>
            <a:ext cx="6615112" cy="3722687"/>
          </a:xfrm>
          <a:ln/>
        </p:spPr>
      </p:sp>
      <p:sp>
        <p:nvSpPr>
          <p:cNvPr id="43012" name="Rectangle 3"/>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4369195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0EF98-513D-63DD-41B8-E2D016CAE025}"/>
            </a:ext>
          </a:extLst>
        </p:cNvPr>
        <p:cNvGrpSpPr/>
        <p:nvPr/>
      </p:nvGrpSpPr>
      <p:grpSpPr>
        <a:xfrm>
          <a:off x="0" y="0"/>
          <a:ext cx="0" cy="0"/>
          <a:chOff x="0" y="0"/>
          <a:chExt cx="0" cy="0"/>
        </a:xfrm>
      </p:grpSpPr>
      <p:sp>
        <p:nvSpPr>
          <p:cNvPr id="43010" name="Rectangle 7">
            <a:extLst>
              <a:ext uri="{FF2B5EF4-FFF2-40B4-BE49-F238E27FC236}">
                <a16:creationId xmlns:a16="http://schemas.microsoft.com/office/drawing/2014/main" id="{28E98799-E426-E1EB-C7F0-C965FB75D1AD}"/>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BEE965D-BF39-4D51-81EB-31B5C451BC6F}"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3011" name="Rectangle 2">
            <a:extLst>
              <a:ext uri="{FF2B5EF4-FFF2-40B4-BE49-F238E27FC236}">
                <a16:creationId xmlns:a16="http://schemas.microsoft.com/office/drawing/2014/main" id="{ACA14063-E51A-15FB-9852-3BA34D909C52}"/>
              </a:ext>
            </a:extLst>
          </p:cNvPr>
          <p:cNvSpPr>
            <a:spLocks noGrp="1" noRot="1" noChangeAspect="1" noChangeArrowheads="1" noTextEdit="1"/>
          </p:cNvSpPr>
          <p:nvPr>
            <p:ph type="sldImg"/>
          </p:nvPr>
        </p:nvSpPr>
        <p:spPr>
          <a:xfrm>
            <a:off x="26988" y="744538"/>
            <a:ext cx="6615112" cy="3722687"/>
          </a:xfrm>
          <a:ln/>
        </p:spPr>
      </p:sp>
      <p:sp>
        <p:nvSpPr>
          <p:cNvPr id="43012" name="Rectangle 3">
            <a:extLst>
              <a:ext uri="{FF2B5EF4-FFF2-40B4-BE49-F238E27FC236}">
                <a16:creationId xmlns:a16="http://schemas.microsoft.com/office/drawing/2014/main" id="{06AB1BFD-3E21-F176-B1ED-B876D71EDA79}"/>
              </a:ext>
            </a:extLst>
          </p:cNvPr>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9820733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BEE965D-BF39-4D51-81EB-31B5C451BC6F}"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3011" name="Rectangle 2"/>
          <p:cNvSpPr>
            <a:spLocks noGrp="1" noRot="1" noChangeAspect="1" noChangeArrowheads="1" noTextEdit="1"/>
          </p:cNvSpPr>
          <p:nvPr>
            <p:ph type="sldImg"/>
          </p:nvPr>
        </p:nvSpPr>
        <p:spPr>
          <a:xfrm>
            <a:off x="26988" y="744538"/>
            <a:ext cx="6615112" cy="3722687"/>
          </a:xfrm>
          <a:ln/>
        </p:spPr>
      </p:sp>
      <p:sp>
        <p:nvSpPr>
          <p:cNvPr id="43012" name="Rectangle 3"/>
          <p:cNvSpPr>
            <a:spLocks noGrp="1" noChangeArrowheads="1"/>
          </p:cNvSpPr>
          <p:nvPr>
            <p:ph type="body" idx="1"/>
          </p:nvPr>
        </p:nvSpPr>
        <p:spPr>
          <a:noFill/>
        </p:spPr>
        <p:txBody>
          <a:bodyPr/>
          <a:lstStyle/>
          <a:p>
            <a:pPr eaLnBrk="1" hangingPunct="1"/>
            <a:r>
              <a:rPr lang="en-GB" altLang="en-US" dirty="0">
                <a:latin typeface="Arial" panose="020B0604020202020204" pitchFamily="34" charset="0"/>
              </a:rPr>
              <a:t>Living well is getting out to the city. </a:t>
            </a:r>
          </a:p>
          <a:p>
            <a:pPr eaLnBrk="1" hangingPunct="1"/>
            <a:endParaRPr lang="en-GB" altLang="en-US" dirty="0">
              <a:latin typeface="Arial" panose="020B0604020202020204" pitchFamily="34" charset="0"/>
            </a:endParaRPr>
          </a:p>
          <a:p>
            <a:pPr eaLnBrk="1" hangingPunct="1"/>
            <a:r>
              <a:rPr lang="en-GB" sz="1200" kern="1200" dirty="0">
                <a:solidFill>
                  <a:schemeClr val="tx1"/>
                </a:solidFill>
                <a:effectLst/>
                <a:latin typeface="+mn-lt"/>
                <a:ea typeface="+mn-ea"/>
                <a:cs typeface="+mn-cs"/>
              </a:rPr>
              <a:t>Darnall shop (info attached) and our art session at Stocksbridge leisure centre at 10.30am on the last Friday of the month. </a:t>
            </a:r>
            <a:endParaRPr lang="en-GB" altLang="en-US" dirty="0">
              <a:latin typeface="Arial" panose="020B0604020202020204" pitchFamily="34" charset="0"/>
            </a:endParaRPr>
          </a:p>
        </p:txBody>
      </p:sp>
    </p:spTree>
    <p:extLst>
      <p:ext uri="{BB962C8B-B14F-4D97-AF65-F5344CB8AC3E}">
        <p14:creationId xmlns:p14="http://schemas.microsoft.com/office/powerpoint/2010/main" val="28922116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1B2FE-B39F-08DC-FF70-0C92DD18AD88}"/>
            </a:ext>
          </a:extLst>
        </p:cNvPr>
        <p:cNvGrpSpPr/>
        <p:nvPr/>
      </p:nvGrpSpPr>
      <p:grpSpPr>
        <a:xfrm>
          <a:off x="0" y="0"/>
          <a:ext cx="0" cy="0"/>
          <a:chOff x="0" y="0"/>
          <a:chExt cx="0" cy="0"/>
        </a:xfrm>
      </p:grpSpPr>
      <p:sp>
        <p:nvSpPr>
          <p:cNvPr id="43010" name="Rectangle 7">
            <a:extLst>
              <a:ext uri="{FF2B5EF4-FFF2-40B4-BE49-F238E27FC236}">
                <a16:creationId xmlns:a16="http://schemas.microsoft.com/office/drawing/2014/main" id="{F9E1C6E2-A781-BECE-F107-32ECDA5C2DD7}"/>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BEE965D-BF39-4D51-81EB-31B5C451BC6F}"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3011" name="Rectangle 2">
            <a:extLst>
              <a:ext uri="{FF2B5EF4-FFF2-40B4-BE49-F238E27FC236}">
                <a16:creationId xmlns:a16="http://schemas.microsoft.com/office/drawing/2014/main" id="{58C38E1E-5195-EBBD-C24D-F663BAC89788}"/>
              </a:ext>
            </a:extLst>
          </p:cNvPr>
          <p:cNvSpPr>
            <a:spLocks noGrp="1" noRot="1" noChangeAspect="1" noChangeArrowheads="1" noTextEdit="1"/>
          </p:cNvSpPr>
          <p:nvPr>
            <p:ph type="sldImg"/>
          </p:nvPr>
        </p:nvSpPr>
        <p:spPr>
          <a:xfrm>
            <a:off x="26988" y="744538"/>
            <a:ext cx="6615112" cy="3722687"/>
          </a:xfrm>
          <a:ln/>
        </p:spPr>
      </p:sp>
      <p:sp>
        <p:nvSpPr>
          <p:cNvPr id="43012" name="Rectangle 3">
            <a:extLst>
              <a:ext uri="{FF2B5EF4-FFF2-40B4-BE49-F238E27FC236}">
                <a16:creationId xmlns:a16="http://schemas.microsoft.com/office/drawing/2014/main" id="{982232C5-E179-2EA3-DF95-38383D7FC46F}"/>
              </a:ext>
            </a:extLst>
          </p:cNvPr>
          <p:cNvSpPr>
            <a:spLocks noGrp="1" noChangeArrowheads="1"/>
          </p:cNvSpPr>
          <p:nvPr>
            <p:ph type="body" idx="1"/>
          </p:nvPr>
        </p:nvSpPr>
        <p:spPr>
          <a:noFill/>
        </p:spPr>
        <p:txBody>
          <a:bodyPr/>
          <a:lstStyle/>
          <a:p>
            <a:pPr eaLnBrk="1" hangingPunct="1"/>
            <a:r>
              <a:rPr lang="en-GB" altLang="en-US" dirty="0">
                <a:latin typeface="Arial" panose="020B0604020202020204" pitchFamily="34" charset="0"/>
              </a:rPr>
              <a:t>Living well is getting out to the city. </a:t>
            </a:r>
          </a:p>
          <a:p>
            <a:pPr eaLnBrk="1" hangingPunct="1"/>
            <a:endParaRPr lang="en-GB" altLang="en-US" dirty="0">
              <a:latin typeface="Arial" panose="020B0604020202020204" pitchFamily="34" charset="0"/>
            </a:endParaRPr>
          </a:p>
          <a:p>
            <a:pPr eaLnBrk="1" hangingPunct="1"/>
            <a:r>
              <a:rPr lang="en-GB" sz="1200" kern="1200" dirty="0">
                <a:solidFill>
                  <a:schemeClr val="tx1"/>
                </a:solidFill>
                <a:effectLst/>
                <a:latin typeface="+mn-lt"/>
                <a:ea typeface="+mn-ea"/>
                <a:cs typeface="+mn-cs"/>
              </a:rPr>
              <a:t>Darnall shop (info attached) and our art session at Stocksbridge leisure centre at 10.30am on the last Friday of the month. </a:t>
            </a:r>
            <a:endParaRPr lang="en-GB" altLang="en-US" dirty="0">
              <a:latin typeface="Arial" panose="020B0604020202020204" pitchFamily="34" charset="0"/>
            </a:endParaRPr>
          </a:p>
        </p:txBody>
      </p:sp>
    </p:spTree>
    <p:extLst>
      <p:ext uri="{BB962C8B-B14F-4D97-AF65-F5344CB8AC3E}">
        <p14:creationId xmlns:p14="http://schemas.microsoft.com/office/powerpoint/2010/main" val="4265944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71F23-66EE-BEAE-2F7B-3D7E07D088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14A85D-9FAF-FDA4-4831-C9E23CEBC356}"/>
              </a:ext>
            </a:extLst>
          </p:cNvPr>
          <p:cNvSpPr>
            <a:spLocks noGrp="1" noRot="1" noChangeAspect="1"/>
          </p:cNvSpPr>
          <p:nvPr>
            <p:ph type="sldImg"/>
          </p:nvPr>
        </p:nvSpPr>
        <p:spPr>
          <a:xfrm>
            <a:off x="26988" y="744538"/>
            <a:ext cx="6615112" cy="3722687"/>
          </a:xfrm>
        </p:spPr>
      </p:sp>
      <p:sp>
        <p:nvSpPr>
          <p:cNvPr id="3" name="Notes Placeholder 2">
            <a:extLst>
              <a:ext uri="{FF2B5EF4-FFF2-40B4-BE49-F238E27FC236}">
                <a16:creationId xmlns:a16="http://schemas.microsoft.com/office/drawing/2014/main" id="{A3BAE5E5-B173-086E-5884-9EAC36B97DE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11B2245-E233-52BE-6EE1-AE5E76627BD1}"/>
              </a:ext>
            </a:extLst>
          </p:cNvPr>
          <p:cNvSpPr>
            <a:spLocks noGrp="1"/>
          </p:cNvSpPr>
          <p:nvPr>
            <p:ph type="sldNum" sz="quarter" idx="10"/>
          </p:nvPr>
        </p:nvSpPr>
        <p:spPr/>
        <p:txBody>
          <a:bodyPr/>
          <a:lstStyle/>
          <a:p>
            <a:fld id="{15AEA0BE-CCE2-49DF-816A-F46E79C4AF1C}" type="slidenum">
              <a:rPr lang="en-GB" smtClean="0"/>
              <a:t>28</a:t>
            </a:fld>
            <a:endParaRPr lang="en-GB"/>
          </a:p>
        </p:txBody>
      </p:sp>
    </p:spTree>
    <p:extLst>
      <p:ext uri="{BB962C8B-B14F-4D97-AF65-F5344CB8AC3E}">
        <p14:creationId xmlns:p14="http://schemas.microsoft.com/office/powerpoint/2010/main" val="3951322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72FAD-2C97-705C-5ED1-093839AE25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2DF100-FC66-E161-CAF7-DFFC0862AF63}"/>
              </a:ext>
            </a:extLst>
          </p:cNvPr>
          <p:cNvSpPr>
            <a:spLocks noGrp="1" noRot="1" noChangeAspect="1"/>
          </p:cNvSpPr>
          <p:nvPr>
            <p:ph type="sldImg"/>
          </p:nvPr>
        </p:nvSpPr>
        <p:spPr>
          <a:xfrm>
            <a:off x="26988" y="744538"/>
            <a:ext cx="6615112" cy="3722687"/>
          </a:xfrm>
        </p:spPr>
      </p:sp>
      <p:sp>
        <p:nvSpPr>
          <p:cNvPr id="3" name="Notes Placeholder 2">
            <a:extLst>
              <a:ext uri="{FF2B5EF4-FFF2-40B4-BE49-F238E27FC236}">
                <a16:creationId xmlns:a16="http://schemas.microsoft.com/office/drawing/2014/main" id="{CE064EFB-7629-881D-9300-06F5708FD97F}"/>
              </a:ext>
            </a:extLst>
          </p:cNvPr>
          <p:cNvSpPr>
            <a:spLocks noGrp="1"/>
          </p:cNvSpPr>
          <p:nvPr>
            <p:ph type="body" idx="1"/>
          </p:nvPr>
        </p:nvSpPr>
        <p:spPr/>
        <p:txBody>
          <a:bodyPr/>
          <a:lstStyle/>
          <a:p>
            <a:pPr eaLnBrk="1" hangingPunct="1"/>
            <a:r>
              <a:rPr lang="en-GB" altLang="en-US" dirty="0">
                <a:latin typeface="Arial" panose="020B0604020202020204" pitchFamily="34" charset="0"/>
              </a:rPr>
              <a:t>We are starting a social enterprise early 2027. Plan is for those people who would not otherwise have access to St Lukes counselling services can access for a fee. </a:t>
            </a:r>
          </a:p>
          <a:p>
            <a:pPr eaLnBrk="1" hangingPunct="1"/>
            <a:endParaRPr lang="en-GB" altLang="en-US" dirty="0">
              <a:latin typeface="Arial" panose="020B0604020202020204" pitchFamily="34" charset="0"/>
            </a:endParaRPr>
          </a:p>
          <a:p>
            <a:pPr eaLnBrk="1" hangingPunct="1"/>
            <a:r>
              <a:rPr lang="en-GB" altLang="en-US" dirty="0">
                <a:latin typeface="Arial" panose="020B0604020202020204" pitchFamily="34" charset="0"/>
              </a:rPr>
              <a:t>Those who would have usually been supported by us, will still be supported for free. Any monies made will go back into the hospice. </a:t>
            </a:r>
          </a:p>
          <a:p>
            <a:endParaRPr lang="en-GB" dirty="0"/>
          </a:p>
        </p:txBody>
      </p:sp>
      <p:sp>
        <p:nvSpPr>
          <p:cNvPr id="4" name="Slide Number Placeholder 3">
            <a:extLst>
              <a:ext uri="{FF2B5EF4-FFF2-40B4-BE49-F238E27FC236}">
                <a16:creationId xmlns:a16="http://schemas.microsoft.com/office/drawing/2014/main" id="{17EF52FA-934D-DBF7-B1D1-637D915287E7}"/>
              </a:ext>
            </a:extLst>
          </p:cNvPr>
          <p:cNvSpPr>
            <a:spLocks noGrp="1"/>
          </p:cNvSpPr>
          <p:nvPr>
            <p:ph type="sldNum" sz="quarter" idx="10"/>
          </p:nvPr>
        </p:nvSpPr>
        <p:spPr/>
        <p:txBody>
          <a:bodyPr/>
          <a:lstStyle/>
          <a:p>
            <a:fld id="{15AEA0BE-CCE2-49DF-816A-F46E79C4AF1C}" type="slidenum">
              <a:rPr lang="en-GB" smtClean="0"/>
              <a:t>29</a:t>
            </a:fld>
            <a:endParaRPr lang="en-GB"/>
          </a:p>
        </p:txBody>
      </p:sp>
    </p:spTree>
    <p:extLst>
      <p:ext uri="{BB962C8B-B14F-4D97-AF65-F5344CB8AC3E}">
        <p14:creationId xmlns:p14="http://schemas.microsoft.com/office/powerpoint/2010/main" val="12574691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C335878-0985-4AFD-9C19-AA8AF25201BE}"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795" name="Rectangle 2"/>
          <p:cNvSpPr>
            <a:spLocks noGrp="1" noRot="1" noChangeAspect="1" noChangeArrowheads="1" noTextEdit="1"/>
          </p:cNvSpPr>
          <p:nvPr>
            <p:ph type="sldImg"/>
          </p:nvPr>
        </p:nvSpPr>
        <p:spPr>
          <a:xfrm>
            <a:off x="26988" y="744538"/>
            <a:ext cx="6615112" cy="3722687"/>
          </a:xfrm>
          <a:ln/>
        </p:spPr>
      </p:sp>
      <p:sp>
        <p:nvSpPr>
          <p:cNvPr id="33796" name="Rectangle 3"/>
          <p:cNvSpPr>
            <a:spLocks noGrp="1" noChangeArrowheads="1"/>
          </p:cNvSpPr>
          <p:nvPr>
            <p:ph type="body" idx="1"/>
          </p:nvPr>
        </p:nvSpPr>
        <p:spPr>
          <a:noFill/>
        </p:spPr>
        <p:txBody>
          <a:bodyPr/>
          <a:lstStyle/>
          <a:p>
            <a:pPr eaLnBrk="1" hangingPunct="1"/>
            <a:r>
              <a:rPr lang="en-GB" altLang="en-US" dirty="0">
                <a:latin typeface="Arial" panose="020B0604020202020204" pitchFamily="34" charset="0"/>
              </a:rPr>
              <a:t>We are starting a social enterprise early 2027. Plan is for those people who would not otherwise have access to St Lukes counselling s</a:t>
            </a:r>
          </a:p>
        </p:txBody>
      </p:sp>
    </p:spTree>
    <p:extLst>
      <p:ext uri="{BB962C8B-B14F-4D97-AF65-F5344CB8AC3E}">
        <p14:creationId xmlns:p14="http://schemas.microsoft.com/office/powerpoint/2010/main" val="7371532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C335878-0985-4AFD-9C19-AA8AF25201BE}"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795" name="Rectangle 2"/>
          <p:cNvSpPr>
            <a:spLocks noGrp="1" noRot="1" noChangeAspect="1" noChangeArrowheads="1" noTextEdit="1"/>
          </p:cNvSpPr>
          <p:nvPr>
            <p:ph type="sldImg"/>
          </p:nvPr>
        </p:nvSpPr>
        <p:spPr>
          <a:xfrm>
            <a:off x="26988" y="744538"/>
            <a:ext cx="6615112" cy="3722687"/>
          </a:xfrm>
          <a:ln/>
        </p:spPr>
      </p:sp>
      <p:sp>
        <p:nvSpPr>
          <p:cNvPr id="33796" name="Rectangle 3"/>
          <p:cNvSpPr>
            <a:spLocks noGrp="1" noChangeArrowheads="1"/>
          </p:cNvSpPr>
          <p:nvPr>
            <p:ph type="body" idx="1"/>
          </p:nvPr>
        </p:nvSpPr>
        <p:spPr>
          <a:noFill/>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4941420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A166DCF-1AEB-43F9-B037-D1C739E934C1}"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0963" name="Rectangle 2"/>
          <p:cNvSpPr>
            <a:spLocks noGrp="1" noRot="1" noChangeAspect="1" noChangeArrowheads="1" noTextEdit="1"/>
          </p:cNvSpPr>
          <p:nvPr>
            <p:ph type="sldImg"/>
          </p:nvPr>
        </p:nvSpPr>
        <p:spPr>
          <a:xfrm>
            <a:off x="26988" y="744538"/>
            <a:ext cx="6615112" cy="3722687"/>
          </a:xfrm>
          <a:ln/>
        </p:spPr>
      </p:sp>
      <p:sp>
        <p:nvSpPr>
          <p:cNvPr id="40964" name="Rectangle 3"/>
          <p:cNvSpPr>
            <a:spLocks noGrp="1" noChangeArrowheads="1"/>
          </p:cNvSpPr>
          <p:nvPr>
            <p:ph type="body" idx="1"/>
          </p:nvPr>
        </p:nvSpPr>
        <p:spPr>
          <a:noFill/>
        </p:spPr>
        <p:txBody>
          <a:bodyPr/>
          <a:lstStyle/>
          <a:p>
            <a:pPr eaLnBrk="1" hangingPunct="1"/>
            <a:r>
              <a:rPr lang="en-GB" altLang="en-US" dirty="0">
                <a:latin typeface="Arial" panose="020B0604020202020204" pitchFamily="34" charset="0"/>
              </a:rPr>
              <a:t>Around 1200 patients a year, between 300 and 400 at a time. </a:t>
            </a:r>
          </a:p>
          <a:p>
            <a:pPr eaLnBrk="1" hangingPunct="1"/>
            <a:r>
              <a:rPr lang="en-GB" altLang="en-US" dirty="0">
                <a:latin typeface="Arial" panose="020B0604020202020204" pitchFamily="34" charset="0"/>
              </a:rPr>
              <a:t>Outpatient clinics staff nurse, CNS and consultant. </a:t>
            </a:r>
          </a:p>
          <a:p>
            <a:pPr eaLnBrk="1" hangingPunct="1"/>
            <a:r>
              <a:rPr lang="en-GB" altLang="en-US" dirty="0">
                <a:latin typeface="Arial" panose="020B0604020202020204" pitchFamily="34" charset="0"/>
              </a:rPr>
              <a:t>Physio, OT, Social work, art therapy, spiritual, wellbeing</a:t>
            </a:r>
          </a:p>
          <a:p>
            <a:pPr eaLnBrk="1" hangingPunct="1"/>
            <a:r>
              <a:rPr lang="en-GB" altLang="en-US" dirty="0">
                <a:latin typeface="Arial" panose="020B0604020202020204" pitchFamily="34" charset="0"/>
              </a:rPr>
              <a:t>FAB, therapy through nature, Bathing service. Food service</a:t>
            </a:r>
          </a:p>
          <a:p>
            <a:pPr eaLnBrk="1" hangingPunct="1"/>
            <a:r>
              <a:rPr lang="en-GB" altLang="en-US" dirty="0">
                <a:latin typeface="Arial" panose="020B0604020202020204" pitchFamily="34" charset="0"/>
              </a:rPr>
              <a:t>Nursing and medical visits at home. </a:t>
            </a:r>
          </a:p>
          <a:p>
            <a:pPr eaLnBrk="1" hangingPunct="1"/>
            <a:endParaRPr lang="en-GB" altLang="en-US" dirty="0">
              <a:latin typeface="Arial" panose="020B0604020202020204" pitchFamily="34" charset="0"/>
            </a:endParaRPr>
          </a:p>
          <a:p>
            <a:pPr eaLnBrk="1" hangingPunct="1"/>
            <a:r>
              <a:rPr lang="en-GB" altLang="en-US" dirty="0">
                <a:latin typeface="Arial" panose="020B0604020202020204" pitchFamily="34" charset="0"/>
              </a:rPr>
              <a:t>Support primary care- not take over. </a:t>
            </a:r>
          </a:p>
          <a:p>
            <a:pPr eaLnBrk="1" hangingPunct="1"/>
            <a:r>
              <a:rPr lang="en-GB" altLang="en-US" dirty="0">
                <a:latin typeface="Arial" panose="020B0604020202020204" pitchFamily="34" charset="0"/>
              </a:rPr>
              <a:t>Don’t always have a prescriber on</a:t>
            </a:r>
          </a:p>
          <a:p>
            <a:pPr eaLnBrk="1" hangingPunct="1"/>
            <a:endParaRPr lang="en-GB" altLang="en-US" dirty="0">
              <a:latin typeface="Arial" panose="020B0604020202020204" pitchFamily="34" charset="0"/>
            </a:endParaRPr>
          </a:p>
          <a:p>
            <a:pPr eaLnBrk="1" hangingPunct="1"/>
            <a:r>
              <a:rPr lang="en-GB" altLang="en-US" dirty="0">
                <a:latin typeface="Arial" panose="020B0604020202020204" pitchFamily="34" charset="0"/>
              </a:rPr>
              <a:t>Try and see people as quickly as we can but 5 nurses short at the </a:t>
            </a:r>
            <a:r>
              <a:rPr lang="en-GB" altLang="en-US" dirty="0" err="1">
                <a:latin typeface="Arial" panose="020B0604020202020204" pitchFamily="34" charset="0"/>
              </a:rPr>
              <a:t>mo</a:t>
            </a:r>
            <a:r>
              <a:rPr lang="en-GB" altLang="en-US" dirty="0">
                <a:latin typeface="Arial" panose="020B0604020202020204" pitchFamily="34" charset="0"/>
              </a:rPr>
              <a:t> so wait times are longer. If you need urgent advice/visits please call. It will go to voice mail we do call back. </a:t>
            </a:r>
          </a:p>
          <a:p>
            <a:pPr eaLnBrk="1" hangingPunct="1"/>
            <a:r>
              <a:rPr lang="en-GB" altLang="en-US" dirty="0">
                <a:latin typeface="Arial" panose="020B0604020202020204" pitchFamily="34" charset="0"/>
              </a:rPr>
              <a:t>Bypass numbers and mobile number- don’t want to call on day off. </a:t>
            </a:r>
          </a:p>
        </p:txBody>
      </p:sp>
    </p:spTree>
    <p:extLst>
      <p:ext uri="{BB962C8B-B14F-4D97-AF65-F5344CB8AC3E}">
        <p14:creationId xmlns:p14="http://schemas.microsoft.com/office/powerpoint/2010/main" val="11323619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r>
              <a:rPr lang="en-GB" dirty="0"/>
              <a:t>What we can and cant do on the IPC- peg/</a:t>
            </a:r>
            <a:r>
              <a:rPr lang="en-GB" dirty="0" err="1"/>
              <a:t>niv</a:t>
            </a:r>
            <a:r>
              <a:rPr lang="en-GB" dirty="0"/>
              <a:t> … medical complexity</a:t>
            </a:r>
          </a:p>
          <a:p>
            <a:r>
              <a:rPr lang="en-GB" dirty="0"/>
              <a:t>No respite</a:t>
            </a:r>
          </a:p>
          <a:p>
            <a:endParaRPr lang="en-GB" dirty="0"/>
          </a:p>
        </p:txBody>
      </p:sp>
      <p:sp>
        <p:nvSpPr>
          <p:cNvPr id="4" name="Slide Number Placeholder 3"/>
          <p:cNvSpPr>
            <a:spLocks noGrp="1"/>
          </p:cNvSpPr>
          <p:nvPr>
            <p:ph type="sldNum" sz="quarter" idx="10"/>
          </p:nvPr>
        </p:nvSpPr>
        <p:spPr/>
        <p:txBody>
          <a:bodyPr/>
          <a:lstStyle/>
          <a:p>
            <a:fld id="{15AEA0BE-CCE2-49DF-816A-F46E79C4AF1C}" type="slidenum">
              <a:rPr lang="en-GB" smtClean="0"/>
              <a:t>33</a:t>
            </a:fld>
            <a:endParaRPr lang="en-GB"/>
          </a:p>
        </p:txBody>
      </p:sp>
    </p:spTree>
    <p:extLst>
      <p:ext uri="{BB962C8B-B14F-4D97-AF65-F5344CB8AC3E}">
        <p14:creationId xmlns:p14="http://schemas.microsoft.com/office/powerpoint/2010/main" val="20215975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CFE7C-9571-465A-E1BB-BB27C0513D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4C0D4F-BAC1-A1D7-FDA5-2EC5693A13D4}"/>
              </a:ext>
            </a:extLst>
          </p:cNvPr>
          <p:cNvSpPr>
            <a:spLocks noGrp="1" noRot="1" noChangeAspect="1"/>
          </p:cNvSpPr>
          <p:nvPr>
            <p:ph type="sldImg"/>
          </p:nvPr>
        </p:nvSpPr>
        <p:spPr>
          <a:xfrm>
            <a:off x="26988" y="744538"/>
            <a:ext cx="6615112" cy="3722687"/>
          </a:xfrm>
        </p:spPr>
      </p:sp>
      <p:sp>
        <p:nvSpPr>
          <p:cNvPr id="3" name="Notes Placeholder 2">
            <a:extLst>
              <a:ext uri="{FF2B5EF4-FFF2-40B4-BE49-F238E27FC236}">
                <a16:creationId xmlns:a16="http://schemas.microsoft.com/office/drawing/2014/main" id="{586DEE72-4F85-1FB4-8AF9-E5F844E5497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0FEAAA1-04EC-2841-E0D0-574326E229A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AEA0BE-CCE2-49DF-816A-F46E79C4AF1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70602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pPr eaLnBrk="1" hangingPunct="1"/>
            <a:r>
              <a:rPr lang="en-GB" altLang="en-US">
                <a:latin typeface="Arial" panose="020B0604020202020204" pitchFamily="34" charset="0"/>
              </a:rPr>
              <a:t>We’re </a:t>
            </a:r>
            <a:r>
              <a:rPr lang="en-GB" altLang="en-US" b="1">
                <a:latin typeface="Arial" panose="020B0604020202020204" pitchFamily="34" charset="0"/>
              </a:rPr>
              <a:t>not</a:t>
            </a:r>
            <a:r>
              <a:rPr lang="en-GB" altLang="en-US">
                <a:latin typeface="Arial" panose="020B0604020202020204" pitchFamily="34" charset="0"/>
              </a:rPr>
              <a:t> </a:t>
            </a:r>
            <a:r>
              <a:rPr lang="en-GB" altLang="en-US" b="1">
                <a:latin typeface="Arial" panose="020B0604020202020204" pitchFamily="34" charset="0"/>
              </a:rPr>
              <a:t>part of the NHS</a:t>
            </a:r>
            <a:r>
              <a:rPr lang="en-GB" altLang="en-US">
                <a:latin typeface="Arial" panose="020B0604020202020204" pitchFamily="34" charset="0"/>
              </a:rPr>
              <a:t>, and we’re completely independent of other hospices.</a:t>
            </a:r>
          </a:p>
          <a:p>
            <a:endParaRPr lang="en-GB"/>
          </a:p>
        </p:txBody>
      </p:sp>
      <p:sp>
        <p:nvSpPr>
          <p:cNvPr id="4" name="Slide Number Placeholder 3"/>
          <p:cNvSpPr>
            <a:spLocks noGrp="1"/>
          </p:cNvSpPr>
          <p:nvPr>
            <p:ph type="sldNum" sz="quarter" idx="10"/>
          </p:nvPr>
        </p:nvSpPr>
        <p:spPr/>
        <p:txBody>
          <a:bodyPr/>
          <a:lstStyle/>
          <a:p>
            <a:fld id="{15AEA0BE-CCE2-49DF-816A-F46E79C4AF1C}" type="slidenum">
              <a:rPr lang="en-GB" smtClean="0"/>
              <a:t>35</a:t>
            </a:fld>
            <a:endParaRPr lang="en-GB"/>
          </a:p>
        </p:txBody>
      </p:sp>
    </p:spTree>
    <p:extLst>
      <p:ext uri="{BB962C8B-B14F-4D97-AF65-F5344CB8AC3E}">
        <p14:creationId xmlns:p14="http://schemas.microsoft.com/office/powerpoint/2010/main" val="33901651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B4762-DFF1-2391-E984-C1394742CA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3A9C1B-F598-0348-051E-C6896BA5D715}"/>
              </a:ext>
            </a:extLst>
          </p:cNvPr>
          <p:cNvSpPr>
            <a:spLocks noGrp="1" noRot="1" noChangeAspect="1"/>
          </p:cNvSpPr>
          <p:nvPr>
            <p:ph type="sldImg"/>
          </p:nvPr>
        </p:nvSpPr>
        <p:spPr>
          <a:xfrm>
            <a:off x="26988" y="744538"/>
            <a:ext cx="6615112" cy="3722687"/>
          </a:xfrm>
        </p:spPr>
      </p:sp>
      <p:sp>
        <p:nvSpPr>
          <p:cNvPr id="3" name="Notes Placeholder 2">
            <a:extLst>
              <a:ext uri="{FF2B5EF4-FFF2-40B4-BE49-F238E27FC236}">
                <a16:creationId xmlns:a16="http://schemas.microsoft.com/office/drawing/2014/main" id="{CD9951E4-7B4D-568D-8883-03E846F39CC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3BA8DEB-9640-CE35-E5BE-DA178D70C4F1}"/>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AEA0BE-CCE2-49DF-816A-F46E79C4AF1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265702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988" y="744538"/>
            <a:ext cx="6615112"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AEA0BE-CCE2-49DF-816A-F46E79C4AF1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096564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D8ECC-DB98-B778-CAA5-0E491271A3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C0EB9F-F0A0-AA26-2615-B449EF05B1F8}"/>
              </a:ext>
            </a:extLst>
          </p:cNvPr>
          <p:cNvSpPr>
            <a:spLocks noGrp="1" noRot="1" noChangeAspect="1"/>
          </p:cNvSpPr>
          <p:nvPr>
            <p:ph type="sldImg"/>
          </p:nvPr>
        </p:nvSpPr>
        <p:spPr>
          <a:xfrm>
            <a:off x="26988" y="744538"/>
            <a:ext cx="6615112" cy="3722687"/>
          </a:xfrm>
        </p:spPr>
      </p:sp>
      <p:sp>
        <p:nvSpPr>
          <p:cNvPr id="3" name="Notes Placeholder 2">
            <a:extLst>
              <a:ext uri="{FF2B5EF4-FFF2-40B4-BE49-F238E27FC236}">
                <a16:creationId xmlns:a16="http://schemas.microsoft.com/office/drawing/2014/main" id="{534B2C4C-0328-BFBF-25A7-1D83EEEA5E1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3E59A1E-FB79-08D2-20D9-E0B17510B6D1}"/>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AEA0BE-CCE2-49DF-816A-F46E79C4AF1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98396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8FF34-903F-0710-97BA-56D9783A50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42AF12-6985-02E5-2ED6-D26CBE53FE14}"/>
              </a:ext>
            </a:extLst>
          </p:cNvPr>
          <p:cNvSpPr>
            <a:spLocks noGrp="1" noRot="1" noChangeAspect="1"/>
          </p:cNvSpPr>
          <p:nvPr>
            <p:ph type="sldImg"/>
          </p:nvPr>
        </p:nvSpPr>
        <p:spPr>
          <a:xfrm>
            <a:off x="26988" y="744538"/>
            <a:ext cx="6615112" cy="3722687"/>
          </a:xfrm>
        </p:spPr>
      </p:sp>
      <p:sp>
        <p:nvSpPr>
          <p:cNvPr id="3" name="Notes Placeholder 2">
            <a:extLst>
              <a:ext uri="{FF2B5EF4-FFF2-40B4-BE49-F238E27FC236}">
                <a16:creationId xmlns:a16="http://schemas.microsoft.com/office/drawing/2014/main" id="{D4E63095-D910-7464-D6A7-A1B2FE23371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BDC7094-1D17-67AE-4950-CEE7AE7524D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AEA0BE-CCE2-49DF-816A-F46E79C4AF1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05728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72000" y="4080498"/>
            <a:ext cx="8499061" cy="1470025"/>
          </a:xfrm>
          <a:noFill/>
          <a:ln w="12700">
            <a:noFill/>
            <a:miter lim="0"/>
            <a:headEnd/>
            <a:tailEnd/>
          </a:ln>
        </p:spPr>
        <p:txBody>
          <a:bodyPr lIns="0" tIns="0" rIns="0" bIns="0" anchor="b" anchorCtr="0">
            <a:prstTxWarp prst="textNoShape">
              <a:avLst/>
            </a:prstTxWarp>
            <a:noAutofit/>
          </a:bodyPr>
          <a:lstStyle>
            <a:lvl1pPr algn="l">
              <a:defRPr lang="en-US" sz="2100" b="1">
                <a:solidFill>
                  <a:schemeClr val="tx1"/>
                </a:solidFill>
                <a:latin typeface="Tahoma"/>
                <a:ea typeface="Fertigo Pro" charset="0"/>
                <a:cs typeface="Tahoma"/>
              </a:defRPr>
            </a:lvl1pPr>
          </a:lstStyle>
          <a:p>
            <a:pPr marL="0" lvl="0" algn="l" hangingPunct="0"/>
            <a:r>
              <a:rPr lang="en-US"/>
              <a:t>Click to edit Master title style</a:t>
            </a:r>
          </a:p>
        </p:txBody>
      </p:sp>
      <p:sp>
        <p:nvSpPr>
          <p:cNvPr id="3" name="Subtitle 2"/>
          <p:cNvSpPr>
            <a:spLocks noGrp="1"/>
          </p:cNvSpPr>
          <p:nvPr>
            <p:ph type="subTitle" idx="1"/>
          </p:nvPr>
        </p:nvSpPr>
        <p:spPr>
          <a:xfrm>
            <a:off x="672000" y="5689603"/>
            <a:ext cx="8499061" cy="388185"/>
          </a:xfrm>
        </p:spPr>
        <p:txBody>
          <a:bodyPr lIns="0" tIns="0" rIns="0" bIns="0">
            <a:noAutofit/>
          </a:bodyPr>
          <a:lstStyle>
            <a:lvl1pPr marL="0" indent="0" algn="l">
              <a:buNone/>
              <a:defRPr sz="15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a:xfrm>
            <a:off x="7620512" y="6356353"/>
            <a:ext cx="3860800" cy="365125"/>
          </a:xfrm>
        </p:spPr>
        <p:txBody>
          <a:bodyPr/>
          <a:lstStyle>
            <a:lvl1pPr algn="r">
              <a:defRPr/>
            </a:lvl1pPr>
          </a:lstStyle>
          <a:p>
            <a:endParaRPr lang="en-US"/>
          </a:p>
        </p:txBody>
      </p:sp>
      <p:pic>
        <p:nvPicPr>
          <p:cNvPr id="7" name="Picture 4" descr="pasted-image.pdf"/>
          <p:cNvPicPr>
            <a:picLocks noChangeAspect="1"/>
          </p:cNvPicPr>
          <p:nvPr userDrawn="1"/>
        </p:nvPicPr>
        <p:blipFill>
          <a:blip r:embed="rId2"/>
          <a:srcRect/>
          <a:stretch>
            <a:fillRect/>
          </a:stretch>
        </p:blipFill>
        <p:spPr bwMode="auto">
          <a:xfrm>
            <a:off x="7620512" y="3"/>
            <a:ext cx="4571488" cy="2423267"/>
          </a:xfrm>
          <a:prstGeom prst="rect">
            <a:avLst/>
          </a:prstGeom>
          <a:noFill/>
          <a:ln w="12700">
            <a:noFill/>
            <a:miter lim="0"/>
            <a:headEnd/>
            <a:tailEnd/>
          </a:ln>
        </p:spPr>
      </p:pic>
      <p:sp>
        <p:nvSpPr>
          <p:cNvPr id="13" name="Text Placeholder 12"/>
          <p:cNvSpPr>
            <a:spLocks noGrp="1"/>
          </p:cNvSpPr>
          <p:nvPr>
            <p:ph type="body" sz="quarter" idx="13" hasCustomPrompt="1"/>
          </p:nvPr>
        </p:nvSpPr>
        <p:spPr>
          <a:xfrm>
            <a:off x="672000" y="6079365"/>
            <a:ext cx="8499061" cy="508000"/>
          </a:xfrm>
        </p:spPr>
        <p:txBody>
          <a:bodyPr lIns="0" tIns="0" rIns="0" bIns="0">
            <a:noAutofit/>
          </a:bodyPr>
          <a:lstStyle>
            <a:lvl1pPr marL="0" indent="0" algn="l">
              <a:buNone/>
              <a:defRPr sz="1050"/>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a:t>Date – year – subject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72000" y="2161144"/>
            <a:ext cx="10862400" cy="41952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5E86F6-824C-6349-BD4A-C0A013F05FD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5E86F6-824C-6349-BD4A-C0A013F05FD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Title 1"/>
          <p:cNvSpPr txBox="1">
            <a:spLocks/>
          </p:cNvSpPr>
          <p:nvPr userDrawn="1"/>
        </p:nvSpPr>
        <p:spPr bwMode="auto">
          <a:xfrm>
            <a:off x="0" y="0"/>
            <a:ext cx="12192000" cy="1746250"/>
          </a:xfrm>
          <a:prstGeom prst="rect">
            <a:avLst/>
          </a:prstGeom>
          <a:solidFill>
            <a:srgbClr val="C51473"/>
          </a:solidFill>
          <a:ln>
            <a:noFill/>
          </a:ln>
          <a:extLst>
            <a:ext uri="{91240B29-F687-4F45-9708-019B960494DF}">
              <a14:hiddenLine xmlns:a14="http://schemas.microsoft.com/office/drawing/2010/main" w="12700">
                <a:solidFill>
                  <a:srgbClr val="000000"/>
                </a:solidFill>
                <a:miter lim="0"/>
                <a:headEnd/>
                <a:tailEnd/>
              </a14:hiddenLine>
            </a:ext>
          </a:extLst>
        </p:spPr>
        <p:txBody>
          <a:bodyPr lIns="0" tIns="0" rIns="0" bIns="0"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a:defRPr/>
            </a:pPr>
            <a:endParaRPr lang="en-US" sz="100">
              <a:solidFill>
                <a:srgbClr val="000000"/>
              </a:solidFill>
              <a:cs typeface="+mn-cs"/>
            </a:endParaRPr>
          </a:p>
        </p:txBody>
      </p:sp>
      <p:pic>
        <p:nvPicPr>
          <p:cNvPr id="6" name="Picture 4" descr="pasted-image.pdf"/>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8460320" y="-28574"/>
            <a:ext cx="3346449"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7" name="Picture 10" descr="Sample image for PPT.jp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0" y="1746250"/>
            <a:ext cx="12192000" cy="511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80000" y="106017"/>
            <a:ext cx="8160000" cy="764829"/>
          </a:xfrm>
          <a:noFill/>
          <a:ln w="12700">
            <a:noFill/>
            <a:miter lim="0"/>
            <a:headEnd/>
            <a:tailEnd/>
          </a:ln>
        </p:spPr>
        <p:txBody>
          <a:bodyPr anchor="b">
            <a:noAutofit/>
          </a:bodyPr>
          <a:lstStyle>
            <a:lvl1pPr algn="l">
              <a:defRPr lang="en-US" sz="2100" b="1">
                <a:solidFill>
                  <a:schemeClr val="bg1"/>
                </a:solidFill>
                <a:latin typeface="Tahoma"/>
                <a:ea typeface="Fertigo Pro" charset="0"/>
                <a:cs typeface="Tahoma"/>
              </a:defRPr>
            </a:lvl1pPr>
          </a:lstStyle>
          <a:p>
            <a:pPr lvl="0"/>
            <a:r>
              <a:rPr lang="en-US"/>
              <a:t>Click to edit Master title style</a:t>
            </a:r>
          </a:p>
        </p:txBody>
      </p:sp>
      <p:sp>
        <p:nvSpPr>
          <p:cNvPr id="3" name="Subtitle 2"/>
          <p:cNvSpPr>
            <a:spLocks noGrp="1"/>
          </p:cNvSpPr>
          <p:nvPr>
            <p:ph type="subTitle" idx="1"/>
          </p:nvPr>
        </p:nvSpPr>
        <p:spPr>
          <a:xfrm>
            <a:off x="480000" y="1003579"/>
            <a:ext cx="8160000" cy="388185"/>
          </a:xfrm>
        </p:spPr>
        <p:txBody>
          <a:bodyPr>
            <a:noAutofit/>
          </a:bodyPr>
          <a:lstStyle>
            <a:lvl1pPr marL="0" indent="0" algn="l">
              <a:buNone/>
              <a:defRPr sz="150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13" name="Text Placeholder 12"/>
          <p:cNvSpPr>
            <a:spLocks noGrp="1"/>
          </p:cNvSpPr>
          <p:nvPr>
            <p:ph type="body" sz="quarter" idx="13"/>
          </p:nvPr>
        </p:nvSpPr>
        <p:spPr>
          <a:xfrm>
            <a:off x="479999" y="1380644"/>
            <a:ext cx="8160000" cy="302797"/>
          </a:xfrm>
        </p:spPr>
        <p:txBody>
          <a:bodyPr>
            <a:noAutofit/>
          </a:bodyPr>
          <a:lstStyle>
            <a:lvl1pPr marL="0" indent="0" algn="l">
              <a:buNone/>
              <a:defRPr sz="1050">
                <a:solidFill>
                  <a:schemeClr val="bg1"/>
                </a:solidFill>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a:t>Click to edit Master text styles</a:t>
            </a:r>
          </a:p>
        </p:txBody>
      </p:sp>
    </p:spTree>
    <p:extLst>
      <p:ext uri="{BB962C8B-B14F-4D97-AF65-F5344CB8AC3E}">
        <p14:creationId xmlns:p14="http://schemas.microsoft.com/office/powerpoint/2010/main" val="1806181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72000" y="2161144"/>
            <a:ext cx="10861717" cy="41952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pPr>
              <a:defRPr/>
            </a:pPr>
            <a:fld id="{10BA1A80-8929-4A1B-919D-BFBBEDC92BDF}" type="slidenum">
              <a:rPr lang="en-US" altLang="en-US"/>
              <a:pPr>
                <a:defRPr/>
              </a:pPr>
              <a:t>‹#›</a:t>
            </a:fld>
            <a:endParaRPr lang="en-US" altLang="en-US"/>
          </a:p>
        </p:txBody>
      </p:sp>
    </p:spTree>
    <p:extLst>
      <p:ext uri="{BB962C8B-B14F-4D97-AF65-F5344CB8AC3E}">
        <p14:creationId xmlns:p14="http://schemas.microsoft.com/office/powerpoint/2010/main" val="7445932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4"/>
          <p:cNvSpPr>
            <a:spLocks noGrp="1"/>
          </p:cNvSpPr>
          <p:nvPr>
            <p:ph type="ftr" sz="quarter" idx="10"/>
          </p:nvPr>
        </p:nvSpPr>
        <p:spPr/>
        <p:txBody>
          <a:bodyPr/>
          <a:lstStyle>
            <a:lvl1pPr>
              <a:defRPr/>
            </a:lvl1pPr>
          </a:lstStyle>
          <a:p>
            <a:pPr>
              <a:defRPr/>
            </a:pPr>
            <a:endParaRPr lang="en-US"/>
          </a:p>
        </p:txBody>
      </p:sp>
      <p:sp>
        <p:nvSpPr>
          <p:cNvPr id="4" name="Slide Number Placeholder 5"/>
          <p:cNvSpPr>
            <a:spLocks noGrp="1"/>
          </p:cNvSpPr>
          <p:nvPr>
            <p:ph type="sldNum" sz="quarter" idx="11"/>
          </p:nvPr>
        </p:nvSpPr>
        <p:spPr/>
        <p:txBody>
          <a:bodyPr/>
          <a:lstStyle>
            <a:lvl1pPr>
              <a:defRPr/>
            </a:lvl1pPr>
          </a:lstStyle>
          <a:p>
            <a:pPr>
              <a:defRPr/>
            </a:pPr>
            <a:fld id="{8D94BF6D-4BF8-4D4A-85B4-81644B9672C7}" type="slidenum">
              <a:rPr lang="en-US" altLang="en-US"/>
              <a:pPr>
                <a:defRPr/>
              </a:pPr>
              <a:t>‹#›</a:t>
            </a:fld>
            <a:endParaRPr lang="en-US" altLang="en-US"/>
          </a:p>
        </p:txBody>
      </p:sp>
    </p:spTree>
    <p:extLst>
      <p:ext uri="{BB962C8B-B14F-4D97-AF65-F5344CB8AC3E}">
        <p14:creationId xmlns:p14="http://schemas.microsoft.com/office/powerpoint/2010/main" val="1190113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lvl1pPr>
              <a:defRPr b="1">
                <a:solidFill>
                  <a:srgbClr val="D12A79"/>
                </a:solidFill>
              </a:defRPr>
            </a:lvl1p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rgbClr val="D12A79"/>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lvl1pPr eaLnBrk="1" hangingPunct="1">
              <a:defRPr>
                <a:latin typeface="Arial" charset="0"/>
                <a:cs typeface="+mn-cs"/>
              </a:defRPr>
            </a:lvl1pPr>
          </a:lstStyle>
          <a:p>
            <a:pPr>
              <a:defRPr/>
            </a:pPr>
            <a:fld id="{45E65D6A-946A-43A4-B3D5-C0DF60649AA2}" type="datetimeFigureOut">
              <a:rPr lang="en-GB"/>
              <a:pPr>
                <a:defRPr/>
              </a:pPr>
              <a:t>24/09/2026</a:t>
            </a:fld>
            <a:endParaRPr lang="en-GB"/>
          </a:p>
        </p:txBody>
      </p:sp>
      <p:sp>
        <p:nvSpPr>
          <p:cNvPr id="5" name="Footer Placeholder 4"/>
          <p:cNvSpPr>
            <a:spLocks noGrp="1"/>
          </p:cNvSpPr>
          <p:nvPr>
            <p:ph type="ftr" sz="quarter" idx="11"/>
          </p:nvPr>
        </p:nvSpPr>
        <p:spPr/>
        <p:txBody>
          <a:bodyPr/>
          <a:lstStyle>
            <a:lvl1pPr>
              <a:defRPr>
                <a:solidFill>
                  <a:schemeClr val="tx1">
                    <a:tint val="75000"/>
                  </a:schemeClr>
                </a:solidFill>
              </a:defRPr>
            </a:lvl1pPr>
          </a:lstStyle>
          <a:p>
            <a:pPr>
              <a:defRPr/>
            </a:pPr>
            <a:endParaRPr lang="en-GB"/>
          </a:p>
        </p:txBody>
      </p:sp>
      <p:sp>
        <p:nvSpPr>
          <p:cNvPr id="6" name="Slide Number Placeholder 5"/>
          <p:cNvSpPr>
            <a:spLocks noGrp="1"/>
          </p:cNvSpPr>
          <p:nvPr>
            <p:ph type="sldNum" sz="quarter" idx="12"/>
          </p:nvPr>
        </p:nvSpPr>
        <p:spPr/>
        <p:txBody>
          <a:bodyPr/>
          <a:lstStyle>
            <a:lvl1pPr>
              <a:defRPr smtClean="0"/>
            </a:lvl1pPr>
          </a:lstStyle>
          <a:p>
            <a:pPr>
              <a:defRPr/>
            </a:pPr>
            <a:fld id="{6B8ABA55-672F-4F38-9315-0A916825E537}" type="slidenum">
              <a:rPr lang="en-GB" altLang="en-US"/>
              <a:pPr>
                <a:defRPr/>
              </a:pPr>
              <a:t>‹#›</a:t>
            </a:fld>
            <a:endParaRPr lang="en-GB" altLang="en-US"/>
          </a:p>
        </p:txBody>
      </p:sp>
    </p:spTree>
    <p:extLst>
      <p:ext uri="{BB962C8B-B14F-4D97-AF65-F5344CB8AC3E}">
        <p14:creationId xmlns:p14="http://schemas.microsoft.com/office/powerpoint/2010/main" val="1380443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5" name="Title 1"/>
          <p:cNvSpPr txBox="1">
            <a:spLocks/>
          </p:cNvSpPr>
          <p:nvPr userDrawn="1"/>
        </p:nvSpPr>
        <p:spPr bwMode="auto">
          <a:xfrm>
            <a:off x="0" y="0"/>
            <a:ext cx="12192000" cy="1746250"/>
          </a:xfrm>
          <a:prstGeom prst="rect">
            <a:avLst/>
          </a:prstGeom>
          <a:solidFill>
            <a:srgbClr val="C51473"/>
          </a:solidFill>
          <a:ln>
            <a:noFill/>
          </a:ln>
          <a:extLst>
            <a:ext uri="{91240B29-F687-4F45-9708-019B960494DF}">
              <a14:hiddenLine xmlns:a14="http://schemas.microsoft.com/office/drawing/2010/main" w="12700">
                <a:solidFill>
                  <a:srgbClr val="000000"/>
                </a:solidFill>
                <a:miter lim="0"/>
                <a:headEnd/>
                <a:tailEnd/>
              </a14:hiddenLine>
            </a:ext>
          </a:extLst>
        </p:spPr>
        <p:txBody>
          <a:bodyPr lIns="0" tIns="0" rIns="0" bIns="0"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a:defRPr/>
            </a:pPr>
            <a:endParaRPr lang="en-US" sz="100">
              <a:solidFill>
                <a:srgbClr val="000000"/>
              </a:solidFill>
              <a:cs typeface="+mn-cs"/>
            </a:endParaRPr>
          </a:p>
        </p:txBody>
      </p:sp>
      <p:pic>
        <p:nvPicPr>
          <p:cNvPr id="6" name="Picture 4" descr="pasted-image.pdf"/>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8460320" y="-28574"/>
            <a:ext cx="3346449"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pic>
        <p:nvPicPr>
          <p:cNvPr id="7" name="Picture 10" descr="Sample image for PPT.jp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0" y="1746250"/>
            <a:ext cx="12192000" cy="511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80000" y="106017"/>
            <a:ext cx="8160000" cy="764829"/>
          </a:xfrm>
          <a:noFill/>
          <a:ln w="12700">
            <a:noFill/>
            <a:miter lim="0"/>
            <a:headEnd/>
            <a:tailEnd/>
          </a:ln>
        </p:spPr>
        <p:txBody>
          <a:bodyPr anchor="b">
            <a:noAutofit/>
          </a:bodyPr>
          <a:lstStyle>
            <a:lvl1pPr algn="l">
              <a:defRPr lang="en-US" sz="2100" b="1">
                <a:solidFill>
                  <a:schemeClr val="bg1"/>
                </a:solidFill>
                <a:latin typeface="Tahoma"/>
                <a:ea typeface="Fertigo Pro" charset="0"/>
                <a:cs typeface="Tahoma"/>
              </a:defRPr>
            </a:lvl1pPr>
          </a:lstStyle>
          <a:p>
            <a:pPr lvl="0"/>
            <a:r>
              <a:rPr lang="en-US"/>
              <a:t>Click to edit Master title style</a:t>
            </a:r>
          </a:p>
        </p:txBody>
      </p:sp>
      <p:sp>
        <p:nvSpPr>
          <p:cNvPr id="3" name="Subtitle 2"/>
          <p:cNvSpPr>
            <a:spLocks noGrp="1"/>
          </p:cNvSpPr>
          <p:nvPr>
            <p:ph type="subTitle" idx="1"/>
          </p:nvPr>
        </p:nvSpPr>
        <p:spPr>
          <a:xfrm>
            <a:off x="480000" y="1003579"/>
            <a:ext cx="8160000" cy="388185"/>
          </a:xfrm>
        </p:spPr>
        <p:txBody>
          <a:bodyPr>
            <a:noAutofit/>
          </a:bodyPr>
          <a:lstStyle>
            <a:lvl1pPr marL="0" indent="0" algn="l">
              <a:buNone/>
              <a:defRPr sz="150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13" name="Text Placeholder 12"/>
          <p:cNvSpPr>
            <a:spLocks noGrp="1"/>
          </p:cNvSpPr>
          <p:nvPr>
            <p:ph type="body" sz="quarter" idx="13"/>
          </p:nvPr>
        </p:nvSpPr>
        <p:spPr>
          <a:xfrm>
            <a:off x="479999" y="1380644"/>
            <a:ext cx="8160000" cy="302797"/>
          </a:xfrm>
        </p:spPr>
        <p:txBody>
          <a:bodyPr>
            <a:noAutofit/>
          </a:bodyPr>
          <a:lstStyle>
            <a:lvl1pPr marL="0" indent="0" algn="l">
              <a:buNone/>
              <a:defRPr sz="1050">
                <a:solidFill>
                  <a:schemeClr val="bg1"/>
                </a:solidFill>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a:t>Click to edit Master text styles</a:t>
            </a:r>
          </a:p>
        </p:txBody>
      </p:sp>
    </p:spTree>
    <p:extLst>
      <p:ext uri="{BB962C8B-B14F-4D97-AF65-F5344CB8AC3E}">
        <p14:creationId xmlns:p14="http://schemas.microsoft.com/office/powerpoint/2010/main" val="4083318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72000" y="2161144"/>
            <a:ext cx="10861717" cy="41952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endParaRPr lang="en-US"/>
          </a:p>
        </p:txBody>
      </p:sp>
      <p:sp>
        <p:nvSpPr>
          <p:cNvPr id="5" name="Slide Number Placeholder 5"/>
          <p:cNvSpPr>
            <a:spLocks noGrp="1"/>
          </p:cNvSpPr>
          <p:nvPr>
            <p:ph type="sldNum" sz="quarter" idx="11"/>
          </p:nvPr>
        </p:nvSpPr>
        <p:spPr/>
        <p:txBody>
          <a:bodyPr/>
          <a:lstStyle>
            <a:lvl1pPr>
              <a:defRPr/>
            </a:lvl1pPr>
          </a:lstStyle>
          <a:p>
            <a:pPr>
              <a:defRPr/>
            </a:pPr>
            <a:fld id="{10BA1A80-8929-4A1B-919D-BFBBEDC92BDF}" type="slidenum">
              <a:rPr lang="en-US" altLang="en-US"/>
              <a:pPr>
                <a:defRPr/>
              </a:pPr>
              <a:t>‹#›</a:t>
            </a:fld>
            <a:endParaRPr lang="en-US" altLang="en-US"/>
          </a:p>
        </p:txBody>
      </p:sp>
    </p:spTree>
    <p:extLst>
      <p:ext uri="{BB962C8B-B14F-4D97-AF65-F5344CB8AC3E}">
        <p14:creationId xmlns:p14="http://schemas.microsoft.com/office/powerpoint/2010/main" val="2786696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4"/>
          <p:cNvSpPr>
            <a:spLocks noGrp="1"/>
          </p:cNvSpPr>
          <p:nvPr>
            <p:ph type="ftr" sz="quarter" idx="10"/>
          </p:nvPr>
        </p:nvSpPr>
        <p:spPr/>
        <p:txBody>
          <a:bodyPr/>
          <a:lstStyle>
            <a:lvl1pPr>
              <a:defRPr/>
            </a:lvl1pPr>
          </a:lstStyle>
          <a:p>
            <a:pPr>
              <a:defRPr/>
            </a:pPr>
            <a:endParaRPr lang="en-US"/>
          </a:p>
        </p:txBody>
      </p:sp>
      <p:sp>
        <p:nvSpPr>
          <p:cNvPr id="4" name="Slide Number Placeholder 5"/>
          <p:cNvSpPr>
            <a:spLocks noGrp="1"/>
          </p:cNvSpPr>
          <p:nvPr>
            <p:ph type="sldNum" sz="quarter" idx="11"/>
          </p:nvPr>
        </p:nvSpPr>
        <p:spPr/>
        <p:txBody>
          <a:bodyPr/>
          <a:lstStyle>
            <a:lvl1pPr>
              <a:defRPr/>
            </a:lvl1pPr>
          </a:lstStyle>
          <a:p>
            <a:pPr>
              <a:defRPr/>
            </a:pPr>
            <a:fld id="{8D94BF6D-4BF8-4D4A-85B4-81644B9672C7}" type="slidenum">
              <a:rPr lang="en-US" altLang="en-US"/>
              <a:pPr>
                <a:defRPr/>
              </a:pPr>
              <a:t>‹#›</a:t>
            </a:fld>
            <a:endParaRPr lang="en-US" altLang="en-US"/>
          </a:p>
        </p:txBody>
      </p:sp>
    </p:spTree>
    <p:extLst>
      <p:ext uri="{BB962C8B-B14F-4D97-AF65-F5344CB8AC3E}">
        <p14:creationId xmlns:p14="http://schemas.microsoft.com/office/powerpoint/2010/main" val="3730913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lvl1pPr>
              <a:defRPr b="1">
                <a:solidFill>
                  <a:srgbClr val="D12A79"/>
                </a:solidFill>
              </a:defRPr>
            </a:lvl1p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rgbClr val="D12A79"/>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lvl1pPr eaLnBrk="1" hangingPunct="1">
              <a:defRPr>
                <a:latin typeface="Arial" charset="0"/>
                <a:cs typeface="+mn-cs"/>
              </a:defRPr>
            </a:lvl1pPr>
          </a:lstStyle>
          <a:p>
            <a:pPr>
              <a:defRPr/>
            </a:pPr>
            <a:fld id="{45E65D6A-946A-43A4-B3D5-C0DF60649AA2}" type="datetimeFigureOut">
              <a:rPr lang="en-GB"/>
              <a:pPr>
                <a:defRPr/>
              </a:pPr>
              <a:t>24/09/2026</a:t>
            </a:fld>
            <a:endParaRPr lang="en-GB"/>
          </a:p>
        </p:txBody>
      </p:sp>
      <p:sp>
        <p:nvSpPr>
          <p:cNvPr id="5" name="Footer Placeholder 4"/>
          <p:cNvSpPr>
            <a:spLocks noGrp="1"/>
          </p:cNvSpPr>
          <p:nvPr>
            <p:ph type="ftr" sz="quarter" idx="11"/>
          </p:nvPr>
        </p:nvSpPr>
        <p:spPr/>
        <p:txBody>
          <a:bodyPr/>
          <a:lstStyle>
            <a:lvl1pPr>
              <a:defRPr>
                <a:solidFill>
                  <a:schemeClr val="tx1">
                    <a:tint val="75000"/>
                  </a:schemeClr>
                </a:solidFill>
              </a:defRPr>
            </a:lvl1pPr>
          </a:lstStyle>
          <a:p>
            <a:pPr>
              <a:defRPr/>
            </a:pPr>
            <a:endParaRPr lang="en-GB"/>
          </a:p>
        </p:txBody>
      </p:sp>
      <p:sp>
        <p:nvSpPr>
          <p:cNvPr id="6" name="Slide Number Placeholder 5"/>
          <p:cNvSpPr>
            <a:spLocks noGrp="1"/>
          </p:cNvSpPr>
          <p:nvPr>
            <p:ph type="sldNum" sz="quarter" idx="12"/>
          </p:nvPr>
        </p:nvSpPr>
        <p:spPr/>
        <p:txBody>
          <a:bodyPr/>
          <a:lstStyle>
            <a:lvl1pPr>
              <a:defRPr smtClean="0"/>
            </a:lvl1pPr>
          </a:lstStyle>
          <a:p>
            <a:pPr>
              <a:defRPr/>
            </a:pPr>
            <a:fld id="{6B8ABA55-672F-4F38-9315-0A916825E537}" type="slidenum">
              <a:rPr lang="en-GB" altLang="en-US"/>
              <a:pPr>
                <a:defRPr/>
              </a:pPr>
              <a:t>‹#›</a:t>
            </a:fld>
            <a:endParaRPr lang="en-GB" altLang="en-US"/>
          </a:p>
        </p:txBody>
      </p:sp>
    </p:spTree>
    <p:extLst>
      <p:ext uri="{BB962C8B-B14F-4D97-AF65-F5344CB8AC3E}">
        <p14:creationId xmlns:p14="http://schemas.microsoft.com/office/powerpoint/2010/main" val="3828865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0988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4" name="Title 1"/>
          <p:cNvSpPr txBox="1">
            <a:spLocks/>
          </p:cNvSpPr>
          <p:nvPr userDrawn="1"/>
        </p:nvSpPr>
        <p:spPr bwMode="auto">
          <a:xfrm>
            <a:off x="3" y="2"/>
            <a:ext cx="12191999" cy="1746249"/>
          </a:xfrm>
          <a:prstGeom prst="rect">
            <a:avLst/>
          </a:prstGeom>
          <a:solidFill>
            <a:srgbClr val="C51473"/>
          </a:solidFill>
          <a:ln w="12700" cap="flat" cmpd="sng">
            <a:noFill/>
            <a:prstDash val="solid"/>
            <a:miter lim="0"/>
            <a:headEnd/>
            <a:tailEnd/>
          </a:ln>
          <a:effectLst/>
        </p:spPr>
        <p:txBody>
          <a:bodyPr lIns="0" tIns="0" rIns="0" bIns="0" anchor="b">
            <a:prstTxWarp prst="textNoShape">
              <a:avLst/>
            </a:prstTxWarp>
          </a:bodyPr>
          <a:lstStyle/>
          <a:p>
            <a:pPr algn="ctr" hangingPunct="0">
              <a:defRPr/>
            </a:pPr>
            <a:endParaRPr lang="en-US" sz="100" kern="0">
              <a:solidFill>
                <a:prstClr val="black"/>
              </a:solidFill>
            </a:endParaRPr>
          </a:p>
        </p:txBody>
      </p:sp>
      <p:pic>
        <p:nvPicPr>
          <p:cNvPr id="16" name="Picture 4" descr="pasted-image.pdf"/>
          <p:cNvPicPr>
            <a:picLocks noChangeAspect="1"/>
          </p:cNvPicPr>
          <p:nvPr userDrawn="1"/>
        </p:nvPicPr>
        <p:blipFill>
          <a:blip r:embed="rId2"/>
          <a:srcRect/>
          <a:stretch>
            <a:fillRect/>
          </a:stretch>
        </p:blipFill>
        <p:spPr bwMode="auto">
          <a:xfrm>
            <a:off x="8459801" y="-28395"/>
            <a:ext cx="3347864" cy="1774645"/>
          </a:xfrm>
          <a:prstGeom prst="rect">
            <a:avLst/>
          </a:prstGeom>
          <a:noFill/>
          <a:ln w="12700">
            <a:noFill/>
            <a:miter lim="0"/>
            <a:headEnd/>
            <a:tailEnd/>
          </a:ln>
        </p:spPr>
      </p:pic>
      <p:pic>
        <p:nvPicPr>
          <p:cNvPr id="18" name="Picture 17" descr="Sample image for PPT.jpg"/>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1746250"/>
            <a:ext cx="12192000" cy="5119008"/>
          </a:xfrm>
          <a:prstGeom prst="rect">
            <a:avLst/>
          </a:prstGeom>
        </p:spPr>
      </p:pic>
      <p:sp>
        <p:nvSpPr>
          <p:cNvPr id="2" name="Title 1"/>
          <p:cNvSpPr>
            <a:spLocks noGrp="1"/>
          </p:cNvSpPr>
          <p:nvPr>
            <p:ph type="ctrTitle"/>
          </p:nvPr>
        </p:nvSpPr>
        <p:spPr>
          <a:xfrm>
            <a:off x="480000" y="106017"/>
            <a:ext cx="8160000" cy="764829"/>
          </a:xfrm>
          <a:noFill/>
          <a:ln w="12700">
            <a:noFill/>
            <a:miter lim="0"/>
            <a:headEnd/>
            <a:tailEnd/>
          </a:ln>
        </p:spPr>
        <p:txBody>
          <a:bodyPr lIns="0" tIns="0" rIns="0" bIns="0" anchor="b" anchorCtr="0">
            <a:prstTxWarp prst="textNoShape">
              <a:avLst/>
            </a:prstTxWarp>
            <a:noAutofit/>
          </a:bodyPr>
          <a:lstStyle>
            <a:lvl1pPr algn="l">
              <a:defRPr lang="en-US" sz="2100" b="1">
                <a:solidFill>
                  <a:schemeClr val="bg1"/>
                </a:solidFill>
                <a:latin typeface="Tahoma"/>
                <a:ea typeface="Fertigo Pro" charset="0"/>
                <a:cs typeface="Tahoma"/>
              </a:defRPr>
            </a:lvl1pPr>
          </a:lstStyle>
          <a:p>
            <a:pPr marL="0" lvl="0" algn="l" hangingPunct="0"/>
            <a:r>
              <a:rPr lang="en-US"/>
              <a:t>Click to edit Master title style</a:t>
            </a:r>
          </a:p>
        </p:txBody>
      </p:sp>
      <p:sp>
        <p:nvSpPr>
          <p:cNvPr id="3" name="Subtitle 2"/>
          <p:cNvSpPr>
            <a:spLocks noGrp="1"/>
          </p:cNvSpPr>
          <p:nvPr>
            <p:ph type="subTitle" idx="1"/>
          </p:nvPr>
        </p:nvSpPr>
        <p:spPr>
          <a:xfrm>
            <a:off x="480000" y="1003579"/>
            <a:ext cx="8160000" cy="388185"/>
          </a:xfrm>
        </p:spPr>
        <p:txBody>
          <a:bodyPr lIns="0" tIns="0" rIns="0" bIns="0">
            <a:noAutofit/>
          </a:bodyPr>
          <a:lstStyle>
            <a:lvl1pPr marL="0" indent="0" algn="l">
              <a:buNone/>
              <a:defRPr sz="150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13" name="Text Placeholder 12"/>
          <p:cNvSpPr>
            <a:spLocks noGrp="1"/>
          </p:cNvSpPr>
          <p:nvPr>
            <p:ph type="body" sz="quarter" idx="13" hasCustomPrompt="1"/>
          </p:nvPr>
        </p:nvSpPr>
        <p:spPr>
          <a:xfrm>
            <a:off x="479999" y="1380644"/>
            <a:ext cx="8160000" cy="302797"/>
          </a:xfrm>
        </p:spPr>
        <p:txBody>
          <a:bodyPr lIns="0" tIns="0" rIns="0" bIns="0">
            <a:noAutofit/>
          </a:bodyPr>
          <a:lstStyle>
            <a:lvl1pPr marL="0" indent="0" algn="l">
              <a:buNone/>
              <a:defRPr sz="1050">
                <a:solidFill>
                  <a:schemeClr val="bg1"/>
                </a:solidFill>
              </a:defRPr>
            </a:lvl1pPr>
            <a:lvl2pPr marL="342900" indent="0">
              <a:buNone/>
              <a:defRPr sz="1050"/>
            </a:lvl2pPr>
            <a:lvl3pPr marL="685800" indent="0">
              <a:buNone/>
              <a:defRPr sz="1050"/>
            </a:lvl3pPr>
            <a:lvl4pPr marL="1028700" indent="0">
              <a:buNone/>
              <a:defRPr sz="1050"/>
            </a:lvl4pPr>
            <a:lvl5pPr marL="1371600" indent="0">
              <a:buNone/>
              <a:defRPr sz="1050"/>
            </a:lvl5pPr>
          </a:lstStyle>
          <a:p>
            <a:pPr lvl="0"/>
            <a:r>
              <a:rPr lang="en-US"/>
              <a:t>Date – year – subject</a:t>
            </a:r>
          </a:p>
        </p:txBody>
      </p:sp>
    </p:spTree>
    <p:extLst>
      <p:ext uri="{BB962C8B-B14F-4D97-AF65-F5344CB8AC3E}">
        <p14:creationId xmlns:p14="http://schemas.microsoft.com/office/powerpoint/2010/main" val="36504035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72000" y="2161144"/>
            <a:ext cx="10861717" cy="41952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F5E86F6-824C-6349-BD4A-C0A013F05FD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46181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F5E86F6-824C-6349-BD4A-C0A013F05FD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15336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448578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452024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906200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604091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681156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166878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654167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322718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397996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266686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668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469C8-623D-1488-B466-0B5F4D02340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034E26F-9431-21E5-747F-D7B7A02DBB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DC4A3251-75B4-563B-975E-1DB5BE2561C0}"/>
              </a:ext>
            </a:extLst>
          </p:cNvPr>
          <p:cNvSpPr>
            <a:spLocks noGrp="1"/>
          </p:cNvSpPr>
          <p:nvPr>
            <p:ph type="dt" sz="half" idx="10"/>
          </p:nvPr>
        </p:nvSpPr>
        <p:spPr/>
        <p:txBody>
          <a:bodyPr/>
          <a:lstStyle/>
          <a:p>
            <a:fld id="{A4454DC5-140C-5E41-9360-F3F313F693B8}" type="datetimeFigureOut">
              <a:rPr lang="en-US" smtClean="0"/>
              <a:t>9/24/2026</a:t>
            </a:fld>
            <a:endParaRPr lang="en-US"/>
          </a:p>
        </p:txBody>
      </p:sp>
      <p:sp>
        <p:nvSpPr>
          <p:cNvPr id="5" name="Footer Placeholder 4">
            <a:extLst>
              <a:ext uri="{FF2B5EF4-FFF2-40B4-BE49-F238E27FC236}">
                <a16:creationId xmlns:a16="http://schemas.microsoft.com/office/drawing/2014/main" id="{87D2BE2C-99A9-FB21-D2EE-6BF4F9729D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ACB6A9-F5D3-8CEE-602C-8E7FD133EAF9}"/>
              </a:ext>
            </a:extLst>
          </p:cNvPr>
          <p:cNvSpPr>
            <a:spLocks noGrp="1"/>
          </p:cNvSpPr>
          <p:nvPr>
            <p:ph type="sldNum" sz="quarter" idx="12"/>
          </p:nvPr>
        </p:nvSpPr>
        <p:spPr/>
        <p:txBody>
          <a:bodyPr/>
          <a:lstStyle/>
          <a:p>
            <a:fld id="{D1ECB9F8-30A5-354A-8182-9FF30B8598BC}" type="slidenum">
              <a:rPr lang="en-US" smtClean="0"/>
              <a:t>‹#›</a:t>
            </a:fld>
            <a:endParaRPr lang="en-US"/>
          </a:p>
        </p:txBody>
      </p:sp>
    </p:spTree>
    <p:extLst>
      <p:ext uri="{BB962C8B-B14F-4D97-AF65-F5344CB8AC3E}">
        <p14:creationId xmlns:p14="http://schemas.microsoft.com/office/powerpoint/2010/main" val="24711383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E5252-F15F-A00F-CD46-576D335626F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BC589A6-5398-932C-0290-85C80F873B2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3B6B0C-3A94-01C7-4EA9-BFF930DB0BA3}"/>
              </a:ext>
            </a:extLst>
          </p:cNvPr>
          <p:cNvSpPr>
            <a:spLocks noGrp="1"/>
          </p:cNvSpPr>
          <p:nvPr>
            <p:ph type="dt" sz="half" idx="10"/>
          </p:nvPr>
        </p:nvSpPr>
        <p:spPr/>
        <p:txBody>
          <a:bodyPr/>
          <a:lstStyle/>
          <a:p>
            <a:fld id="{A4454DC5-140C-5E41-9360-F3F313F693B8}" type="datetimeFigureOut">
              <a:rPr lang="en-US" smtClean="0"/>
              <a:t>9/24/2026</a:t>
            </a:fld>
            <a:endParaRPr lang="en-US"/>
          </a:p>
        </p:txBody>
      </p:sp>
      <p:sp>
        <p:nvSpPr>
          <p:cNvPr id="5" name="Footer Placeholder 4">
            <a:extLst>
              <a:ext uri="{FF2B5EF4-FFF2-40B4-BE49-F238E27FC236}">
                <a16:creationId xmlns:a16="http://schemas.microsoft.com/office/drawing/2014/main" id="{B2104707-87D9-1111-7197-AE7FF1A2F7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910004-3FB9-3C53-1A00-4D4C42B72682}"/>
              </a:ext>
            </a:extLst>
          </p:cNvPr>
          <p:cNvSpPr>
            <a:spLocks noGrp="1"/>
          </p:cNvSpPr>
          <p:nvPr>
            <p:ph type="sldNum" sz="quarter" idx="12"/>
          </p:nvPr>
        </p:nvSpPr>
        <p:spPr/>
        <p:txBody>
          <a:bodyPr/>
          <a:lstStyle/>
          <a:p>
            <a:fld id="{D1ECB9F8-30A5-354A-8182-9FF30B8598BC}" type="slidenum">
              <a:rPr lang="en-US" smtClean="0"/>
              <a:t>‹#›</a:t>
            </a:fld>
            <a:endParaRPr lang="en-US"/>
          </a:p>
        </p:txBody>
      </p:sp>
    </p:spTree>
    <p:extLst>
      <p:ext uri="{BB962C8B-B14F-4D97-AF65-F5344CB8AC3E}">
        <p14:creationId xmlns:p14="http://schemas.microsoft.com/office/powerpoint/2010/main" val="42213983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7729A-9069-682E-D8D6-76C2CAC11B6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28ECC69-C9F0-CA38-A147-A7D80A87B4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C2C0646-594F-A25E-3CD0-D03F1A6E7D10}"/>
              </a:ext>
            </a:extLst>
          </p:cNvPr>
          <p:cNvSpPr>
            <a:spLocks noGrp="1"/>
          </p:cNvSpPr>
          <p:nvPr>
            <p:ph type="dt" sz="half" idx="10"/>
          </p:nvPr>
        </p:nvSpPr>
        <p:spPr/>
        <p:txBody>
          <a:bodyPr/>
          <a:lstStyle/>
          <a:p>
            <a:fld id="{A4454DC5-140C-5E41-9360-F3F313F693B8}" type="datetimeFigureOut">
              <a:rPr lang="en-US" smtClean="0"/>
              <a:t>9/24/2026</a:t>
            </a:fld>
            <a:endParaRPr lang="en-US"/>
          </a:p>
        </p:txBody>
      </p:sp>
      <p:sp>
        <p:nvSpPr>
          <p:cNvPr id="5" name="Footer Placeholder 4">
            <a:extLst>
              <a:ext uri="{FF2B5EF4-FFF2-40B4-BE49-F238E27FC236}">
                <a16:creationId xmlns:a16="http://schemas.microsoft.com/office/drawing/2014/main" id="{49C7713A-D93B-2027-4DFA-FE93BABB2E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4BDA0C-2951-4CA8-BD0F-639208C2D18A}"/>
              </a:ext>
            </a:extLst>
          </p:cNvPr>
          <p:cNvSpPr>
            <a:spLocks noGrp="1"/>
          </p:cNvSpPr>
          <p:nvPr>
            <p:ph type="sldNum" sz="quarter" idx="12"/>
          </p:nvPr>
        </p:nvSpPr>
        <p:spPr/>
        <p:txBody>
          <a:bodyPr/>
          <a:lstStyle/>
          <a:p>
            <a:fld id="{D1ECB9F8-30A5-354A-8182-9FF30B8598BC}" type="slidenum">
              <a:rPr lang="en-US" smtClean="0"/>
              <a:t>‹#›</a:t>
            </a:fld>
            <a:endParaRPr lang="en-US"/>
          </a:p>
        </p:txBody>
      </p:sp>
    </p:spTree>
    <p:extLst>
      <p:ext uri="{BB962C8B-B14F-4D97-AF65-F5344CB8AC3E}">
        <p14:creationId xmlns:p14="http://schemas.microsoft.com/office/powerpoint/2010/main" val="10079526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C1BC1-5B0C-1256-3819-7C5FDCC0B72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669027C-E66D-52CA-74AE-7C3D486613D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2C2B26B-66E9-274A-82A0-73710863EF9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C7F2C811-465F-8A82-871A-1CAC032844E9}"/>
              </a:ext>
            </a:extLst>
          </p:cNvPr>
          <p:cNvSpPr>
            <a:spLocks noGrp="1"/>
          </p:cNvSpPr>
          <p:nvPr>
            <p:ph type="dt" sz="half" idx="10"/>
          </p:nvPr>
        </p:nvSpPr>
        <p:spPr/>
        <p:txBody>
          <a:bodyPr/>
          <a:lstStyle/>
          <a:p>
            <a:fld id="{A4454DC5-140C-5E41-9360-F3F313F693B8}" type="datetimeFigureOut">
              <a:rPr lang="en-US" smtClean="0"/>
              <a:t>9/24/2026</a:t>
            </a:fld>
            <a:endParaRPr lang="en-US"/>
          </a:p>
        </p:txBody>
      </p:sp>
      <p:sp>
        <p:nvSpPr>
          <p:cNvPr id="6" name="Footer Placeholder 5">
            <a:extLst>
              <a:ext uri="{FF2B5EF4-FFF2-40B4-BE49-F238E27FC236}">
                <a16:creationId xmlns:a16="http://schemas.microsoft.com/office/drawing/2014/main" id="{D41EBFDF-7DD6-816A-727F-F8FFAB5CB2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E5D556-757F-F3C8-C720-5A0076E425A0}"/>
              </a:ext>
            </a:extLst>
          </p:cNvPr>
          <p:cNvSpPr>
            <a:spLocks noGrp="1"/>
          </p:cNvSpPr>
          <p:nvPr>
            <p:ph type="sldNum" sz="quarter" idx="12"/>
          </p:nvPr>
        </p:nvSpPr>
        <p:spPr/>
        <p:txBody>
          <a:bodyPr/>
          <a:lstStyle/>
          <a:p>
            <a:fld id="{D1ECB9F8-30A5-354A-8182-9FF30B8598BC}" type="slidenum">
              <a:rPr lang="en-US" smtClean="0"/>
              <a:t>‹#›</a:t>
            </a:fld>
            <a:endParaRPr lang="en-US"/>
          </a:p>
        </p:txBody>
      </p:sp>
    </p:spTree>
    <p:extLst>
      <p:ext uri="{BB962C8B-B14F-4D97-AF65-F5344CB8AC3E}">
        <p14:creationId xmlns:p14="http://schemas.microsoft.com/office/powerpoint/2010/main" val="6538961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CA009-8E1C-BFC3-7909-B36E26A3A55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C1F8BCF-DFD2-3BD6-37DC-4D46D9A1EB9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2C7B1EC-6606-A81C-0D1F-DAFFD6B2CE0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F5055A4C-358D-D504-DB7A-6172FD7AE1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0D73948-00C4-8AD1-44BD-4AF2E22BD8F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23016FE0-811D-CF90-C94F-0C1F8E7A84CD}"/>
              </a:ext>
            </a:extLst>
          </p:cNvPr>
          <p:cNvSpPr>
            <a:spLocks noGrp="1"/>
          </p:cNvSpPr>
          <p:nvPr>
            <p:ph type="dt" sz="half" idx="10"/>
          </p:nvPr>
        </p:nvSpPr>
        <p:spPr/>
        <p:txBody>
          <a:bodyPr/>
          <a:lstStyle/>
          <a:p>
            <a:fld id="{A4454DC5-140C-5E41-9360-F3F313F693B8}" type="datetimeFigureOut">
              <a:rPr lang="en-US" smtClean="0"/>
              <a:t>9/24/2026</a:t>
            </a:fld>
            <a:endParaRPr lang="en-US"/>
          </a:p>
        </p:txBody>
      </p:sp>
      <p:sp>
        <p:nvSpPr>
          <p:cNvPr id="8" name="Footer Placeholder 7">
            <a:extLst>
              <a:ext uri="{FF2B5EF4-FFF2-40B4-BE49-F238E27FC236}">
                <a16:creationId xmlns:a16="http://schemas.microsoft.com/office/drawing/2014/main" id="{087C453B-F1DC-9D35-1E5F-19F32E357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9EF6509-A2AC-BB3D-A064-38AB947C19AF}"/>
              </a:ext>
            </a:extLst>
          </p:cNvPr>
          <p:cNvSpPr>
            <a:spLocks noGrp="1"/>
          </p:cNvSpPr>
          <p:nvPr>
            <p:ph type="sldNum" sz="quarter" idx="12"/>
          </p:nvPr>
        </p:nvSpPr>
        <p:spPr/>
        <p:txBody>
          <a:bodyPr/>
          <a:lstStyle/>
          <a:p>
            <a:fld id="{D1ECB9F8-30A5-354A-8182-9FF30B8598BC}" type="slidenum">
              <a:rPr lang="en-US" smtClean="0"/>
              <a:t>‹#›</a:t>
            </a:fld>
            <a:endParaRPr lang="en-US"/>
          </a:p>
        </p:txBody>
      </p:sp>
    </p:spTree>
    <p:extLst>
      <p:ext uri="{BB962C8B-B14F-4D97-AF65-F5344CB8AC3E}">
        <p14:creationId xmlns:p14="http://schemas.microsoft.com/office/powerpoint/2010/main" val="10164130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E1B1F-DA28-F403-3F67-BF8B2DDDEED5}"/>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E90089E-5E7F-65E9-12C0-F0E5668C940C}"/>
              </a:ext>
            </a:extLst>
          </p:cNvPr>
          <p:cNvSpPr>
            <a:spLocks noGrp="1"/>
          </p:cNvSpPr>
          <p:nvPr>
            <p:ph type="dt" sz="half" idx="10"/>
          </p:nvPr>
        </p:nvSpPr>
        <p:spPr/>
        <p:txBody>
          <a:bodyPr/>
          <a:lstStyle/>
          <a:p>
            <a:fld id="{A4454DC5-140C-5E41-9360-F3F313F693B8}" type="datetimeFigureOut">
              <a:rPr lang="en-US" smtClean="0"/>
              <a:t>9/24/2026</a:t>
            </a:fld>
            <a:endParaRPr lang="en-US"/>
          </a:p>
        </p:txBody>
      </p:sp>
      <p:sp>
        <p:nvSpPr>
          <p:cNvPr id="4" name="Footer Placeholder 3">
            <a:extLst>
              <a:ext uri="{FF2B5EF4-FFF2-40B4-BE49-F238E27FC236}">
                <a16:creationId xmlns:a16="http://schemas.microsoft.com/office/drawing/2014/main" id="{17E0102D-0057-3613-3292-B4B25E8B14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4BD647E-B946-D94A-CD60-3FC985CA1AC0}"/>
              </a:ext>
            </a:extLst>
          </p:cNvPr>
          <p:cNvSpPr>
            <a:spLocks noGrp="1"/>
          </p:cNvSpPr>
          <p:nvPr>
            <p:ph type="sldNum" sz="quarter" idx="12"/>
          </p:nvPr>
        </p:nvSpPr>
        <p:spPr/>
        <p:txBody>
          <a:bodyPr/>
          <a:lstStyle/>
          <a:p>
            <a:fld id="{D1ECB9F8-30A5-354A-8182-9FF30B8598BC}" type="slidenum">
              <a:rPr lang="en-US" smtClean="0"/>
              <a:t>‹#›</a:t>
            </a:fld>
            <a:endParaRPr lang="en-US"/>
          </a:p>
        </p:txBody>
      </p:sp>
    </p:spTree>
    <p:extLst>
      <p:ext uri="{BB962C8B-B14F-4D97-AF65-F5344CB8AC3E}">
        <p14:creationId xmlns:p14="http://schemas.microsoft.com/office/powerpoint/2010/main" val="13850637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B67E03-467D-3791-AD46-30C0EC03C1C7}"/>
              </a:ext>
            </a:extLst>
          </p:cNvPr>
          <p:cNvSpPr>
            <a:spLocks noGrp="1"/>
          </p:cNvSpPr>
          <p:nvPr>
            <p:ph type="dt" sz="half" idx="10"/>
          </p:nvPr>
        </p:nvSpPr>
        <p:spPr/>
        <p:txBody>
          <a:bodyPr/>
          <a:lstStyle/>
          <a:p>
            <a:fld id="{A4454DC5-140C-5E41-9360-F3F313F693B8}" type="datetimeFigureOut">
              <a:rPr lang="en-US" smtClean="0"/>
              <a:t>9/24/2026</a:t>
            </a:fld>
            <a:endParaRPr lang="en-US"/>
          </a:p>
        </p:txBody>
      </p:sp>
      <p:sp>
        <p:nvSpPr>
          <p:cNvPr id="3" name="Footer Placeholder 2">
            <a:extLst>
              <a:ext uri="{FF2B5EF4-FFF2-40B4-BE49-F238E27FC236}">
                <a16:creationId xmlns:a16="http://schemas.microsoft.com/office/drawing/2014/main" id="{52176193-C1E2-AB39-7C12-92703314F7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8CD777-B99B-0465-B100-4DFD27CB1A11}"/>
              </a:ext>
            </a:extLst>
          </p:cNvPr>
          <p:cNvSpPr>
            <a:spLocks noGrp="1"/>
          </p:cNvSpPr>
          <p:nvPr>
            <p:ph type="sldNum" sz="quarter" idx="12"/>
          </p:nvPr>
        </p:nvSpPr>
        <p:spPr/>
        <p:txBody>
          <a:bodyPr/>
          <a:lstStyle/>
          <a:p>
            <a:fld id="{D1ECB9F8-30A5-354A-8182-9FF30B8598BC}" type="slidenum">
              <a:rPr lang="en-US" smtClean="0"/>
              <a:t>‹#›</a:t>
            </a:fld>
            <a:endParaRPr lang="en-US"/>
          </a:p>
        </p:txBody>
      </p:sp>
    </p:spTree>
    <p:extLst>
      <p:ext uri="{BB962C8B-B14F-4D97-AF65-F5344CB8AC3E}">
        <p14:creationId xmlns:p14="http://schemas.microsoft.com/office/powerpoint/2010/main" val="31141654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A9807-C307-D17C-BF84-415DC6220A5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21A9EE2-F509-13C0-CB0C-32EC0BEDD1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010BBE8-1847-0E7D-CB82-FE9D23DCFB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49EE17A-7B0F-BBF1-A964-EE928871A8A4}"/>
              </a:ext>
            </a:extLst>
          </p:cNvPr>
          <p:cNvSpPr>
            <a:spLocks noGrp="1"/>
          </p:cNvSpPr>
          <p:nvPr>
            <p:ph type="dt" sz="half" idx="10"/>
          </p:nvPr>
        </p:nvSpPr>
        <p:spPr/>
        <p:txBody>
          <a:bodyPr/>
          <a:lstStyle/>
          <a:p>
            <a:fld id="{A4454DC5-140C-5E41-9360-F3F313F693B8}" type="datetimeFigureOut">
              <a:rPr lang="en-US" smtClean="0"/>
              <a:t>9/24/2026</a:t>
            </a:fld>
            <a:endParaRPr lang="en-US"/>
          </a:p>
        </p:txBody>
      </p:sp>
      <p:sp>
        <p:nvSpPr>
          <p:cNvPr id="6" name="Footer Placeholder 5">
            <a:extLst>
              <a:ext uri="{FF2B5EF4-FFF2-40B4-BE49-F238E27FC236}">
                <a16:creationId xmlns:a16="http://schemas.microsoft.com/office/drawing/2014/main" id="{E4C84024-9673-0810-7126-DF708453EF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453224-C77D-1D2B-A6DF-F071B72D7A1A}"/>
              </a:ext>
            </a:extLst>
          </p:cNvPr>
          <p:cNvSpPr>
            <a:spLocks noGrp="1"/>
          </p:cNvSpPr>
          <p:nvPr>
            <p:ph type="sldNum" sz="quarter" idx="12"/>
          </p:nvPr>
        </p:nvSpPr>
        <p:spPr/>
        <p:txBody>
          <a:bodyPr/>
          <a:lstStyle/>
          <a:p>
            <a:fld id="{D1ECB9F8-30A5-354A-8182-9FF30B8598BC}" type="slidenum">
              <a:rPr lang="en-US" smtClean="0"/>
              <a:t>‹#›</a:t>
            </a:fld>
            <a:endParaRPr lang="en-US"/>
          </a:p>
        </p:txBody>
      </p:sp>
    </p:spTree>
    <p:extLst>
      <p:ext uri="{BB962C8B-B14F-4D97-AF65-F5344CB8AC3E}">
        <p14:creationId xmlns:p14="http://schemas.microsoft.com/office/powerpoint/2010/main" val="35690844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1679E-F448-D5F3-A82A-7094F27447C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AE1F3298-6A6F-23B3-77FD-4DEB81EE43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3904B7B-31D1-37DD-A575-5FABC34F5D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81D4602-7867-2173-B824-6BA609E29B5B}"/>
              </a:ext>
            </a:extLst>
          </p:cNvPr>
          <p:cNvSpPr>
            <a:spLocks noGrp="1"/>
          </p:cNvSpPr>
          <p:nvPr>
            <p:ph type="dt" sz="half" idx="10"/>
          </p:nvPr>
        </p:nvSpPr>
        <p:spPr/>
        <p:txBody>
          <a:bodyPr/>
          <a:lstStyle/>
          <a:p>
            <a:fld id="{A4454DC5-140C-5E41-9360-F3F313F693B8}" type="datetimeFigureOut">
              <a:rPr lang="en-US" smtClean="0"/>
              <a:t>9/24/2026</a:t>
            </a:fld>
            <a:endParaRPr lang="en-US"/>
          </a:p>
        </p:txBody>
      </p:sp>
      <p:sp>
        <p:nvSpPr>
          <p:cNvPr id="6" name="Footer Placeholder 5">
            <a:extLst>
              <a:ext uri="{FF2B5EF4-FFF2-40B4-BE49-F238E27FC236}">
                <a16:creationId xmlns:a16="http://schemas.microsoft.com/office/drawing/2014/main" id="{3B103AFB-5D19-9454-9CE3-AE81ADEDC3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682275-61D8-62DC-B02D-06BA5A9D89A6}"/>
              </a:ext>
            </a:extLst>
          </p:cNvPr>
          <p:cNvSpPr>
            <a:spLocks noGrp="1"/>
          </p:cNvSpPr>
          <p:nvPr>
            <p:ph type="sldNum" sz="quarter" idx="12"/>
          </p:nvPr>
        </p:nvSpPr>
        <p:spPr/>
        <p:txBody>
          <a:bodyPr/>
          <a:lstStyle/>
          <a:p>
            <a:fld id="{D1ECB9F8-30A5-354A-8182-9FF30B8598BC}" type="slidenum">
              <a:rPr lang="en-US" smtClean="0"/>
              <a:t>‹#›</a:t>
            </a:fld>
            <a:endParaRPr lang="en-US"/>
          </a:p>
        </p:txBody>
      </p:sp>
    </p:spTree>
    <p:extLst>
      <p:ext uri="{BB962C8B-B14F-4D97-AF65-F5344CB8AC3E}">
        <p14:creationId xmlns:p14="http://schemas.microsoft.com/office/powerpoint/2010/main" val="33812605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34027-EE84-8E04-8506-EC82AD48101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2A83011-D421-2CC1-8C9D-01067BF2374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F12912D-23B5-85C3-A188-3B4608515486}"/>
              </a:ext>
            </a:extLst>
          </p:cNvPr>
          <p:cNvSpPr>
            <a:spLocks noGrp="1"/>
          </p:cNvSpPr>
          <p:nvPr>
            <p:ph type="dt" sz="half" idx="10"/>
          </p:nvPr>
        </p:nvSpPr>
        <p:spPr/>
        <p:txBody>
          <a:bodyPr/>
          <a:lstStyle/>
          <a:p>
            <a:fld id="{A4454DC5-140C-5E41-9360-F3F313F693B8}" type="datetimeFigureOut">
              <a:rPr lang="en-US" smtClean="0"/>
              <a:t>9/24/2026</a:t>
            </a:fld>
            <a:endParaRPr lang="en-US"/>
          </a:p>
        </p:txBody>
      </p:sp>
      <p:sp>
        <p:nvSpPr>
          <p:cNvPr id="5" name="Footer Placeholder 4">
            <a:extLst>
              <a:ext uri="{FF2B5EF4-FFF2-40B4-BE49-F238E27FC236}">
                <a16:creationId xmlns:a16="http://schemas.microsoft.com/office/drawing/2014/main" id="{D33C7E78-2806-4DC1-6689-A45B907ED9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4E30FB-BBF7-4BCE-3E04-FDBEFE7CC904}"/>
              </a:ext>
            </a:extLst>
          </p:cNvPr>
          <p:cNvSpPr>
            <a:spLocks noGrp="1"/>
          </p:cNvSpPr>
          <p:nvPr>
            <p:ph type="sldNum" sz="quarter" idx="12"/>
          </p:nvPr>
        </p:nvSpPr>
        <p:spPr/>
        <p:txBody>
          <a:bodyPr/>
          <a:lstStyle/>
          <a:p>
            <a:fld id="{D1ECB9F8-30A5-354A-8182-9FF30B8598BC}" type="slidenum">
              <a:rPr lang="en-US" smtClean="0"/>
              <a:t>‹#›</a:t>
            </a:fld>
            <a:endParaRPr lang="en-US"/>
          </a:p>
        </p:txBody>
      </p:sp>
    </p:spTree>
    <p:extLst>
      <p:ext uri="{BB962C8B-B14F-4D97-AF65-F5344CB8AC3E}">
        <p14:creationId xmlns:p14="http://schemas.microsoft.com/office/powerpoint/2010/main" val="3823009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7FA484-D48C-0737-1724-9161CAE8B6E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B64929F-82FC-38A8-C891-6C1136F72B1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3BAD5F9-DADA-AAF4-0F1B-FDCDF3967EED}"/>
              </a:ext>
            </a:extLst>
          </p:cNvPr>
          <p:cNvSpPr>
            <a:spLocks noGrp="1"/>
          </p:cNvSpPr>
          <p:nvPr>
            <p:ph type="dt" sz="half" idx="10"/>
          </p:nvPr>
        </p:nvSpPr>
        <p:spPr/>
        <p:txBody>
          <a:bodyPr/>
          <a:lstStyle/>
          <a:p>
            <a:fld id="{A4454DC5-140C-5E41-9360-F3F313F693B8}" type="datetimeFigureOut">
              <a:rPr lang="en-US" smtClean="0"/>
              <a:t>9/24/2026</a:t>
            </a:fld>
            <a:endParaRPr lang="en-US"/>
          </a:p>
        </p:txBody>
      </p:sp>
      <p:sp>
        <p:nvSpPr>
          <p:cNvPr id="5" name="Footer Placeholder 4">
            <a:extLst>
              <a:ext uri="{FF2B5EF4-FFF2-40B4-BE49-F238E27FC236}">
                <a16:creationId xmlns:a16="http://schemas.microsoft.com/office/drawing/2014/main" id="{05C28FFF-1E8D-CDD9-E6B1-1DAA404B63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965855-18F8-4CC6-E857-A1A6265EEFE9}"/>
              </a:ext>
            </a:extLst>
          </p:cNvPr>
          <p:cNvSpPr>
            <a:spLocks noGrp="1"/>
          </p:cNvSpPr>
          <p:nvPr>
            <p:ph type="sldNum" sz="quarter" idx="12"/>
          </p:nvPr>
        </p:nvSpPr>
        <p:spPr/>
        <p:txBody>
          <a:bodyPr/>
          <a:lstStyle/>
          <a:p>
            <a:fld id="{D1ECB9F8-30A5-354A-8182-9FF30B8598BC}" type="slidenum">
              <a:rPr lang="en-US" smtClean="0"/>
              <a:t>‹#›</a:t>
            </a:fld>
            <a:endParaRPr lang="en-US"/>
          </a:p>
        </p:txBody>
      </p:sp>
    </p:spTree>
    <p:extLst>
      <p:ext uri="{BB962C8B-B14F-4D97-AF65-F5344CB8AC3E}">
        <p14:creationId xmlns:p14="http://schemas.microsoft.com/office/powerpoint/2010/main" val="440243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solidFill>
          <a:schemeClr val="dk1"/>
        </a:solidFill>
        <a:effectLst/>
      </p:bgPr>
    </p:bg>
    <p:spTree>
      <p:nvGrpSpPr>
        <p:cNvPr id="1" name="Shape 52"/>
        <p:cNvGrpSpPr/>
        <p:nvPr/>
      </p:nvGrpSpPr>
      <p:grpSpPr>
        <a:xfrm>
          <a:off x="0" y="0"/>
          <a:ext cx="0" cy="0"/>
          <a:chOff x="0" y="0"/>
          <a:chExt cx="0" cy="0"/>
        </a:xfrm>
      </p:grpSpPr>
      <p:sp>
        <p:nvSpPr>
          <p:cNvPr id="53" name="Google Shape;53;p13"/>
          <p:cNvSpPr/>
          <p:nvPr/>
        </p:nvSpPr>
        <p:spPr>
          <a:xfrm rot="10800000" flipH="1">
            <a:off x="157200" y="158800"/>
            <a:ext cx="11877600" cy="6309200"/>
          </a:xfrm>
          <a:prstGeom prst="roundRect">
            <a:avLst>
              <a:gd name="adj" fmla="val 1779"/>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54" name="Google Shape;54;p13"/>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a:endParaRPr/>
          </a:p>
        </p:txBody>
      </p:sp>
      <p:sp>
        <p:nvSpPr>
          <p:cNvPr id="55" name="Google Shape;55;p13"/>
          <p:cNvSpPr txBox="1">
            <a:spLocks noGrp="1"/>
          </p:cNvSpPr>
          <p:nvPr>
            <p:ph type="title" idx="2" hasCustomPrompt="1"/>
          </p:nvPr>
        </p:nvSpPr>
        <p:spPr>
          <a:xfrm>
            <a:off x="950967" y="1867817"/>
            <a:ext cx="770400" cy="9028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sz="2133"/>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56" name="Google Shape;56;p13"/>
          <p:cNvSpPr txBox="1">
            <a:spLocks noGrp="1"/>
          </p:cNvSpPr>
          <p:nvPr>
            <p:ph type="title" idx="3" hasCustomPrompt="1"/>
          </p:nvPr>
        </p:nvSpPr>
        <p:spPr>
          <a:xfrm>
            <a:off x="5630933" y="1867787"/>
            <a:ext cx="768000" cy="9028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sz="2133"/>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57" name="Google Shape;57;p13"/>
          <p:cNvSpPr txBox="1">
            <a:spLocks noGrp="1"/>
          </p:cNvSpPr>
          <p:nvPr>
            <p:ph type="title" idx="4" hasCustomPrompt="1"/>
          </p:nvPr>
        </p:nvSpPr>
        <p:spPr>
          <a:xfrm>
            <a:off x="950967" y="3296584"/>
            <a:ext cx="770400" cy="9028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sz="2133"/>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58" name="Google Shape;58;p13"/>
          <p:cNvSpPr txBox="1">
            <a:spLocks noGrp="1"/>
          </p:cNvSpPr>
          <p:nvPr>
            <p:ph type="title" idx="5" hasCustomPrompt="1"/>
          </p:nvPr>
        </p:nvSpPr>
        <p:spPr>
          <a:xfrm>
            <a:off x="5630933" y="3296552"/>
            <a:ext cx="768000" cy="9028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sz="2133"/>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59" name="Google Shape;59;p13"/>
          <p:cNvSpPr txBox="1">
            <a:spLocks noGrp="1"/>
          </p:cNvSpPr>
          <p:nvPr>
            <p:ph type="title" idx="6" hasCustomPrompt="1"/>
          </p:nvPr>
        </p:nvSpPr>
        <p:spPr>
          <a:xfrm>
            <a:off x="950967" y="4725351"/>
            <a:ext cx="770400" cy="9028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sz="2133"/>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60" name="Google Shape;60;p13"/>
          <p:cNvSpPr txBox="1">
            <a:spLocks noGrp="1"/>
          </p:cNvSpPr>
          <p:nvPr>
            <p:ph type="title" idx="7" hasCustomPrompt="1"/>
          </p:nvPr>
        </p:nvSpPr>
        <p:spPr>
          <a:xfrm>
            <a:off x="5630933" y="4725319"/>
            <a:ext cx="768000" cy="9028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sz="2133"/>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61" name="Google Shape;61;p13"/>
          <p:cNvSpPr txBox="1">
            <a:spLocks noGrp="1"/>
          </p:cNvSpPr>
          <p:nvPr>
            <p:ph type="subTitle" idx="1"/>
          </p:nvPr>
        </p:nvSpPr>
        <p:spPr>
          <a:xfrm>
            <a:off x="1723319" y="1867823"/>
            <a:ext cx="3602800" cy="90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Inter"/>
              <a:buNone/>
              <a:defRPr sz="2133">
                <a:solidFill>
                  <a:schemeClr val="dk1"/>
                </a:solidFill>
                <a:latin typeface="Inter Medium"/>
                <a:ea typeface="Inter Medium"/>
                <a:cs typeface="Inter Medium"/>
                <a:sym typeface="Inter Medium"/>
              </a:defRPr>
            </a:lvl1pPr>
            <a:lvl2pPr lvl="1" rtl="0">
              <a:lnSpc>
                <a:spcPct val="100000"/>
              </a:lnSpc>
              <a:spcBef>
                <a:spcPts val="0"/>
              </a:spcBef>
              <a:spcAft>
                <a:spcPts val="0"/>
              </a:spcAft>
              <a:buSzPts val="2400"/>
              <a:buFont typeface="Inter"/>
              <a:buNone/>
              <a:defRPr sz="3200" b="1">
                <a:latin typeface="Inter"/>
                <a:ea typeface="Inter"/>
                <a:cs typeface="Inter"/>
                <a:sym typeface="Inter"/>
              </a:defRPr>
            </a:lvl2pPr>
            <a:lvl3pPr lvl="2" rtl="0">
              <a:lnSpc>
                <a:spcPct val="100000"/>
              </a:lnSpc>
              <a:spcBef>
                <a:spcPts val="0"/>
              </a:spcBef>
              <a:spcAft>
                <a:spcPts val="0"/>
              </a:spcAft>
              <a:buSzPts val="2400"/>
              <a:buFont typeface="Inter"/>
              <a:buNone/>
              <a:defRPr sz="3200" b="1">
                <a:latin typeface="Inter"/>
                <a:ea typeface="Inter"/>
                <a:cs typeface="Inter"/>
                <a:sym typeface="Inter"/>
              </a:defRPr>
            </a:lvl3pPr>
            <a:lvl4pPr lvl="3" rtl="0">
              <a:lnSpc>
                <a:spcPct val="100000"/>
              </a:lnSpc>
              <a:spcBef>
                <a:spcPts val="0"/>
              </a:spcBef>
              <a:spcAft>
                <a:spcPts val="0"/>
              </a:spcAft>
              <a:buSzPts val="2400"/>
              <a:buFont typeface="Inter"/>
              <a:buNone/>
              <a:defRPr sz="3200" b="1">
                <a:latin typeface="Inter"/>
                <a:ea typeface="Inter"/>
                <a:cs typeface="Inter"/>
                <a:sym typeface="Inter"/>
              </a:defRPr>
            </a:lvl4pPr>
            <a:lvl5pPr lvl="4" rtl="0">
              <a:lnSpc>
                <a:spcPct val="100000"/>
              </a:lnSpc>
              <a:spcBef>
                <a:spcPts val="0"/>
              </a:spcBef>
              <a:spcAft>
                <a:spcPts val="0"/>
              </a:spcAft>
              <a:buSzPts val="2400"/>
              <a:buFont typeface="Inter"/>
              <a:buNone/>
              <a:defRPr sz="3200" b="1">
                <a:latin typeface="Inter"/>
                <a:ea typeface="Inter"/>
                <a:cs typeface="Inter"/>
                <a:sym typeface="Inter"/>
              </a:defRPr>
            </a:lvl5pPr>
            <a:lvl6pPr lvl="5" rtl="0">
              <a:lnSpc>
                <a:spcPct val="100000"/>
              </a:lnSpc>
              <a:spcBef>
                <a:spcPts val="0"/>
              </a:spcBef>
              <a:spcAft>
                <a:spcPts val="0"/>
              </a:spcAft>
              <a:buSzPts val="2400"/>
              <a:buFont typeface="Inter"/>
              <a:buNone/>
              <a:defRPr sz="3200" b="1">
                <a:latin typeface="Inter"/>
                <a:ea typeface="Inter"/>
                <a:cs typeface="Inter"/>
                <a:sym typeface="Inter"/>
              </a:defRPr>
            </a:lvl6pPr>
            <a:lvl7pPr lvl="6" rtl="0">
              <a:lnSpc>
                <a:spcPct val="100000"/>
              </a:lnSpc>
              <a:spcBef>
                <a:spcPts val="0"/>
              </a:spcBef>
              <a:spcAft>
                <a:spcPts val="0"/>
              </a:spcAft>
              <a:buSzPts val="2400"/>
              <a:buFont typeface="Inter"/>
              <a:buNone/>
              <a:defRPr sz="3200" b="1">
                <a:latin typeface="Inter"/>
                <a:ea typeface="Inter"/>
                <a:cs typeface="Inter"/>
                <a:sym typeface="Inter"/>
              </a:defRPr>
            </a:lvl7pPr>
            <a:lvl8pPr lvl="7" rtl="0">
              <a:lnSpc>
                <a:spcPct val="100000"/>
              </a:lnSpc>
              <a:spcBef>
                <a:spcPts val="0"/>
              </a:spcBef>
              <a:spcAft>
                <a:spcPts val="0"/>
              </a:spcAft>
              <a:buSzPts val="2400"/>
              <a:buFont typeface="Inter"/>
              <a:buNone/>
              <a:defRPr sz="3200" b="1">
                <a:latin typeface="Inter"/>
                <a:ea typeface="Inter"/>
                <a:cs typeface="Inter"/>
                <a:sym typeface="Inter"/>
              </a:defRPr>
            </a:lvl8pPr>
            <a:lvl9pPr lvl="8" rtl="0">
              <a:lnSpc>
                <a:spcPct val="100000"/>
              </a:lnSpc>
              <a:spcBef>
                <a:spcPts val="0"/>
              </a:spcBef>
              <a:spcAft>
                <a:spcPts val="0"/>
              </a:spcAft>
              <a:buSzPts val="2400"/>
              <a:buFont typeface="Inter"/>
              <a:buNone/>
              <a:defRPr sz="3200" b="1">
                <a:latin typeface="Inter"/>
                <a:ea typeface="Inter"/>
                <a:cs typeface="Inter"/>
                <a:sym typeface="Inter"/>
              </a:defRPr>
            </a:lvl9pPr>
          </a:lstStyle>
          <a:p>
            <a:endParaRPr/>
          </a:p>
        </p:txBody>
      </p:sp>
      <p:sp>
        <p:nvSpPr>
          <p:cNvPr id="62" name="Google Shape;62;p13"/>
          <p:cNvSpPr txBox="1">
            <a:spLocks noGrp="1"/>
          </p:cNvSpPr>
          <p:nvPr>
            <p:ph type="subTitle" idx="8"/>
          </p:nvPr>
        </p:nvSpPr>
        <p:spPr>
          <a:xfrm>
            <a:off x="1723319" y="3296577"/>
            <a:ext cx="3602800" cy="90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Inter"/>
              <a:buNone/>
              <a:defRPr sz="2133">
                <a:solidFill>
                  <a:schemeClr val="dk1"/>
                </a:solidFill>
                <a:latin typeface="Inter Medium"/>
                <a:ea typeface="Inter Medium"/>
                <a:cs typeface="Inter Medium"/>
                <a:sym typeface="Inter Medium"/>
              </a:defRPr>
            </a:lvl1pPr>
            <a:lvl2pPr lvl="1" rtl="0">
              <a:lnSpc>
                <a:spcPct val="100000"/>
              </a:lnSpc>
              <a:spcBef>
                <a:spcPts val="0"/>
              </a:spcBef>
              <a:spcAft>
                <a:spcPts val="0"/>
              </a:spcAft>
              <a:buSzPts val="2400"/>
              <a:buFont typeface="Inter"/>
              <a:buNone/>
              <a:defRPr sz="3200" b="1">
                <a:latin typeface="Inter"/>
                <a:ea typeface="Inter"/>
                <a:cs typeface="Inter"/>
                <a:sym typeface="Inter"/>
              </a:defRPr>
            </a:lvl2pPr>
            <a:lvl3pPr lvl="2" rtl="0">
              <a:lnSpc>
                <a:spcPct val="100000"/>
              </a:lnSpc>
              <a:spcBef>
                <a:spcPts val="0"/>
              </a:spcBef>
              <a:spcAft>
                <a:spcPts val="0"/>
              </a:spcAft>
              <a:buSzPts val="2400"/>
              <a:buFont typeface="Inter"/>
              <a:buNone/>
              <a:defRPr sz="3200" b="1">
                <a:latin typeface="Inter"/>
                <a:ea typeface="Inter"/>
                <a:cs typeface="Inter"/>
                <a:sym typeface="Inter"/>
              </a:defRPr>
            </a:lvl3pPr>
            <a:lvl4pPr lvl="3" rtl="0">
              <a:lnSpc>
                <a:spcPct val="100000"/>
              </a:lnSpc>
              <a:spcBef>
                <a:spcPts val="0"/>
              </a:spcBef>
              <a:spcAft>
                <a:spcPts val="0"/>
              </a:spcAft>
              <a:buSzPts val="2400"/>
              <a:buFont typeface="Inter"/>
              <a:buNone/>
              <a:defRPr sz="3200" b="1">
                <a:latin typeface="Inter"/>
                <a:ea typeface="Inter"/>
                <a:cs typeface="Inter"/>
                <a:sym typeface="Inter"/>
              </a:defRPr>
            </a:lvl4pPr>
            <a:lvl5pPr lvl="4" rtl="0">
              <a:lnSpc>
                <a:spcPct val="100000"/>
              </a:lnSpc>
              <a:spcBef>
                <a:spcPts val="0"/>
              </a:spcBef>
              <a:spcAft>
                <a:spcPts val="0"/>
              </a:spcAft>
              <a:buSzPts val="2400"/>
              <a:buFont typeface="Inter"/>
              <a:buNone/>
              <a:defRPr sz="3200" b="1">
                <a:latin typeface="Inter"/>
                <a:ea typeface="Inter"/>
                <a:cs typeface="Inter"/>
                <a:sym typeface="Inter"/>
              </a:defRPr>
            </a:lvl5pPr>
            <a:lvl6pPr lvl="5" rtl="0">
              <a:lnSpc>
                <a:spcPct val="100000"/>
              </a:lnSpc>
              <a:spcBef>
                <a:spcPts val="0"/>
              </a:spcBef>
              <a:spcAft>
                <a:spcPts val="0"/>
              </a:spcAft>
              <a:buSzPts val="2400"/>
              <a:buFont typeface="Inter"/>
              <a:buNone/>
              <a:defRPr sz="3200" b="1">
                <a:latin typeface="Inter"/>
                <a:ea typeface="Inter"/>
                <a:cs typeface="Inter"/>
                <a:sym typeface="Inter"/>
              </a:defRPr>
            </a:lvl6pPr>
            <a:lvl7pPr lvl="6" rtl="0">
              <a:lnSpc>
                <a:spcPct val="100000"/>
              </a:lnSpc>
              <a:spcBef>
                <a:spcPts val="0"/>
              </a:spcBef>
              <a:spcAft>
                <a:spcPts val="0"/>
              </a:spcAft>
              <a:buSzPts val="2400"/>
              <a:buFont typeface="Inter"/>
              <a:buNone/>
              <a:defRPr sz="3200" b="1">
                <a:latin typeface="Inter"/>
                <a:ea typeface="Inter"/>
                <a:cs typeface="Inter"/>
                <a:sym typeface="Inter"/>
              </a:defRPr>
            </a:lvl7pPr>
            <a:lvl8pPr lvl="7" rtl="0">
              <a:lnSpc>
                <a:spcPct val="100000"/>
              </a:lnSpc>
              <a:spcBef>
                <a:spcPts val="0"/>
              </a:spcBef>
              <a:spcAft>
                <a:spcPts val="0"/>
              </a:spcAft>
              <a:buSzPts val="2400"/>
              <a:buFont typeface="Inter"/>
              <a:buNone/>
              <a:defRPr sz="3200" b="1">
                <a:latin typeface="Inter"/>
                <a:ea typeface="Inter"/>
                <a:cs typeface="Inter"/>
                <a:sym typeface="Inter"/>
              </a:defRPr>
            </a:lvl8pPr>
            <a:lvl9pPr lvl="8" rtl="0">
              <a:lnSpc>
                <a:spcPct val="100000"/>
              </a:lnSpc>
              <a:spcBef>
                <a:spcPts val="0"/>
              </a:spcBef>
              <a:spcAft>
                <a:spcPts val="0"/>
              </a:spcAft>
              <a:buSzPts val="2400"/>
              <a:buFont typeface="Inter"/>
              <a:buNone/>
              <a:defRPr sz="3200" b="1">
                <a:latin typeface="Inter"/>
                <a:ea typeface="Inter"/>
                <a:cs typeface="Inter"/>
                <a:sym typeface="Inter"/>
              </a:defRPr>
            </a:lvl9pPr>
          </a:lstStyle>
          <a:p>
            <a:endParaRPr/>
          </a:p>
        </p:txBody>
      </p:sp>
      <p:sp>
        <p:nvSpPr>
          <p:cNvPr id="63" name="Google Shape;63;p13"/>
          <p:cNvSpPr txBox="1">
            <a:spLocks noGrp="1"/>
          </p:cNvSpPr>
          <p:nvPr>
            <p:ph type="subTitle" idx="9"/>
          </p:nvPr>
        </p:nvSpPr>
        <p:spPr>
          <a:xfrm>
            <a:off x="1723319" y="4725333"/>
            <a:ext cx="3602800" cy="90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Inter"/>
              <a:buNone/>
              <a:defRPr sz="2133">
                <a:solidFill>
                  <a:schemeClr val="dk1"/>
                </a:solidFill>
                <a:latin typeface="Inter Medium"/>
                <a:ea typeface="Inter Medium"/>
                <a:cs typeface="Inter Medium"/>
                <a:sym typeface="Inter Medium"/>
              </a:defRPr>
            </a:lvl1pPr>
            <a:lvl2pPr lvl="1" rtl="0">
              <a:lnSpc>
                <a:spcPct val="100000"/>
              </a:lnSpc>
              <a:spcBef>
                <a:spcPts val="0"/>
              </a:spcBef>
              <a:spcAft>
                <a:spcPts val="0"/>
              </a:spcAft>
              <a:buSzPts val="2400"/>
              <a:buFont typeface="Inter"/>
              <a:buNone/>
              <a:defRPr sz="3200" b="1">
                <a:latin typeface="Inter"/>
                <a:ea typeface="Inter"/>
                <a:cs typeface="Inter"/>
                <a:sym typeface="Inter"/>
              </a:defRPr>
            </a:lvl2pPr>
            <a:lvl3pPr lvl="2" rtl="0">
              <a:lnSpc>
                <a:spcPct val="100000"/>
              </a:lnSpc>
              <a:spcBef>
                <a:spcPts val="0"/>
              </a:spcBef>
              <a:spcAft>
                <a:spcPts val="0"/>
              </a:spcAft>
              <a:buSzPts val="2400"/>
              <a:buFont typeface="Inter"/>
              <a:buNone/>
              <a:defRPr sz="3200" b="1">
                <a:latin typeface="Inter"/>
                <a:ea typeface="Inter"/>
                <a:cs typeface="Inter"/>
                <a:sym typeface="Inter"/>
              </a:defRPr>
            </a:lvl3pPr>
            <a:lvl4pPr lvl="3" rtl="0">
              <a:lnSpc>
                <a:spcPct val="100000"/>
              </a:lnSpc>
              <a:spcBef>
                <a:spcPts val="0"/>
              </a:spcBef>
              <a:spcAft>
                <a:spcPts val="0"/>
              </a:spcAft>
              <a:buSzPts val="2400"/>
              <a:buFont typeface="Inter"/>
              <a:buNone/>
              <a:defRPr sz="3200" b="1">
                <a:latin typeface="Inter"/>
                <a:ea typeface="Inter"/>
                <a:cs typeface="Inter"/>
                <a:sym typeface="Inter"/>
              </a:defRPr>
            </a:lvl4pPr>
            <a:lvl5pPr lvl="4" rtl="0">
              <a:lnSpc>
                <a:spcPct val="100000"/>
              </a:lnSpc>
              <a:spcBef>
                <a:spcPts val="0"/>
              </a:spcBef>
              <a:spcAft>
                <a:spcPts val="0"/>
              </a:spcAft>
              <a:buSzPts val="2400"/>
              <a:buFont typeface="Inter"/>
              <a:buNone/>
              <a:defRPr sz="3200" b="1">
                <a:latin typeface="Inter"/>
                <a:ea typeface="Inter"/>
                <a:cs typeface="Inter"/>
                <a:sym typeface="Inter"/>
              </a:defRPr>
            </a:lvl5pPr>
            <a:lvl6pPr lvl="5" rtl="0">
              <a:lnSpc>
                <a:spcPct val="100000"/>
              </a:lnSpc>
              <a:spcBef>
                <a:spcPts val="0"/>
              </a:spcBef>
              <a:spcAft>
                <a:spcPts val="0"/>
              </a:spcAft>
              <a:buSzPts val="2400"/>
              <a:buFont typeface="Inter"/>
              <a:buNone/>
              <a:defRPr sz="3200" b="1">
                <a:latin typeface="Inter"/>
                <a:ea typeface="Inter"/>
                <a:cs typeface="Inter"/>
                <a:sym typeface="Inter"/>
              </a:defRPr>
            </a:lvl6pPr>
            <a:lvl7pPr lvl="6" rtl="0">
              <a:lnSpc>
                <a:spcPct val="100000"/>
              </a:lnSpc>
              <a:spcBef>
                <a:spcPts val="0"/>
              </a:spcBef>
              <a:spcAft>
                <a:spcPts val="0"/>
              </a:spcAft>
              <a:buSzPts val="2400"/>
              <a:buFont typeface="Inter"/>
              <a:buNone/>
              <a:defRPr sz="3200" b="1">
                <a:latin typeface="Inter"/>
                <a:ea typeface="Inter"/>
                <a:cs typeface="Inter"/>
                <a:sym typeface="Inter"/>
              </a:defRPr>
            </a:lvl7pPr>
            <a:lvl8pPr lvl="7" rtl="0">
              <a:lnSpc>
                <a:spcPct val="100000"/>
              </a:lnSpc>
              <a:spcBef>
                <a:spcPts val="0"/>
              </a:spcBef>
              <a:spcAft>
                <a:spcPts val="0"/>
              </a:spcAft>
              <a:buSzPts val="2400"/>
              <a:buFont typeface="Inter"/>
              <a:buNone/>
              <a:defRPr sz="3200" b="1">
                <a:latin typeface="Inter"/>
                <a:ea typeface="Inter"/>
                <a:cs typeface="Inter"/>
                <a:sym typeface="Inter"/>
              </a:defRPr>
            </a:lvl8pPr>
            <a:lvl9pPr lvl="8" rtl="0">
              <a:lnSpc>
                <a:spcPct val="100000"/>
              </a:lnSpc>
              <a:spcBef>
                <a:spcPts val="0"/>
              </a:spcBef>
              <a:spcAft>
                <a:spcPts val="0"/>
              </a:spcAft>
              <a:buSzPts val="2400"/>
              <a:buFont typeface="Inter"/>
              <a:buNone/>
              <a:defRPr sz="3200" b="1">
                <a:latin typeface="Inter"/>
                <a:ea typeface="Inter"/>
                <a:cs typeface="Inter"/>
                <a:sym typeface="Inter"/>
              </a:defRPr>
            </a:lvl9pPr>
          </a:lstStyle>
          <a:p>
            <a:endParaRPr/>
          </a:p>
        </p:txBody>
      </p:sp>
      <p:sp>
        <p:nvSpPr>
          <p:cNvPr id="64" name="Google Shape;64;p13"/>
          <p:cNvSpPr txBox="1">
            <a:spLocks noGrp="1"/>
          </p:cNvSpPr>
          <p:nvPr>
            <p:ph type="subTitle" idx="13"/>
          </p:nvPr>
        </p:nvSpPr>
        <p:spPr>
          <a:xfrm>
            <a:off x="6398936" y="1867823"/>
            <a:ext cx="3602800" cy="90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Inter"/>
              <a:buNone/>
              <a:defRPr sz="2133">
                <a:solidFill>
                  <a:schemeClr val="dk1"/>
                </a:solidFill>
                <a:latin typeface="Inter Medium"/>
                <a:ea typeface="Inter Medium"/>
                <a:cs typeface="Inter Medium"/>
                <a:sym typeface="Inter Medium"/>
              </a:defRPr>
            </a:lvl1pPr>
            <a:lvl2pPr lvl="1" rtl="0">
              <a:lnSpc>
                <a:spcPct val="100000"/>
              </a:lnSpc>
              <a:spcBef>
                <a:spcPts val="0"/>
              </a:spcBef>
              <a:spcAft>
                <a:spcPts val="0"/>
              </a:spcAft>
              <a:buSzPts val="2400"/>
              <a:buFont typeface="Inter"/>
              <a:buNone/>
              <a:defRPr sz="3200" b="1">
                <a:latin typeface="Inter"/>
                <a:ea typeface="Inter"/>
                <a:cs typeface="Inter"/>
                <a:sym typeface="Inter"/>
              </a:defRPr>
            </a:lvl2pPr>
            <a:lvl3pPr lvl="2" rtl="0">
              <a:lnSpc>
                <a:spcPct val="100000"/>
              </a:lnSpc>
              <a:spcBef>
                <a:spcPts val="0"/>
              </a:spcBef>
              <a:spcAft>
                <a:spcPts val="0"/>
              </a:spcAft>
              <a:buSzPts val="2400"/>
              <a:buFont typeface="Inter"/>
              <a:buNone/>
              <a:defRPr sz="3200" b="1">
                <a:latin typeface="Inter"/>
                <a:ea typeface="Inter"/>
                <a:cs typeface="Inter"/>
                <a:sym typeface="Inter"/>
              </a:defRPr>
            </a:lvl3pPr>
            <a:lvl4pPr lvl="3" rtl="0">
              <a:lnSpc>
                <a:spcPct val="100000"/>
              </a:lnSpc>
              <a:spcBef>
                <a:spcPts val="0"/>
              </a:spcBef>
              <a:spcAft>
                <a:spcPts val="0"/>
              </a:spcAft>
              <a:buSzPts val="2400"/>
              <a:buFont typeface="Inter"/>
              <a:buNone/>
              <a:defRPr sz="3200" b="1">
                <a:latin typeface="Inter"/>
                <a:ea typeface="Inter"/>
                <a:cs typeface="Inter"/>
                <a:sym typeface="Inter"/>
              </a:defRPr>
            </a:lvl4pPr>
            <a:lvl5pPr lvl="4" rtl="0">
              <a:lnSpc>
                <a:spcPct val="100000"/>
              </a:lnSpc>
              <a:spcBef>
                <a:spcPts val="0"/>
              </a:spcBef>
              <a:spcAft>
                <a:spcPts val="0"/>
              </a:spcAft>
              <a:buSzPts val="2400"/>
              <a:buFont typeface="Inter"/>
              <a:buNone/>
              <a:defRPr sz="3200" b="1">
                <a:latin typeface="Inter"/>
                <a:ea typeface="Inter"/>
                <a:cs typeface="Inter"/>
                <a:sym typeface="Inter"/>
              </a:defRPr>
            </a:lvl5pPr>
            <a:lvl6pPr lvl="5" rtl="0">
              <a:lnSpc>
                <a:spcPct val="100000"/>
              </a:lnSpc>
              <a:spcBef>
                <a:spcPts val="0"/>
              </a:spcBef>
              <a:spcAft>
                <a:spcPts val="0"/>
              </a:spcAft>
              <a:buSzPts val="2400"/>
              <a:buFont typeface="Inter"/>
              <a:buNone/>
              <a:defRPr sz="3200" b="1">
                <a:latin typeface="Inter"/>
                <a:ea typeface="Inter"/>
                <a:cs typeface="Inter"/>
                <a:sym typeface="Inter"/>
              </a:defRPr>
            </a:lvl6pPr>
            <a:lvl7pPr lvl="6" rtl="0">
              <a:lnSpc>
                <a:spcPct val="100000"/>
              </a:lnSpc>
              <a:spcBef>
                <a:spcPts val="0"/>
              </a:spcBef>
              <a:spcAft>
                <a:spcPts val="0"/>
              </a:spcAft>
              <a:buSzPts val="2400"/>
              <a:buFont typeface="Inter"/>
              <a:buNone/>
              <a:defRPr sz="3200" b="1">
                <a:latin typeface="Inter"/>
                <a:ea typeface="Inter"/>
                <a:cs typeface="Inter"/>
                <a:sym typeface="Inter"/>
              </a:defRPr>
            </a:lvl7pPr>
            <a:lvl8pPr lvl="7" rtl="0">
              <a:lnSpc>
                <a:spcPct val="100000"/>
              </a:lnSpc>
              <a:spcBef>
                <a:spcPts val="0"/>
              </a:spcBef>
              <a:spcAft>
                <a:spcPts val="0"/>
              </a:spcAft>
              <a:buSzPts val="2400"/>
              <a:buFont typeface="Inter"/>
              <a:buNone/>
              <a:defRPr sz="3200" b="1">
                <a:latin typeface="Inter"/>
                <a:ea typeface="Inter"/>
                <a:cs typeface="Inter"/>
                <a:sym typeface="Inter"/>
              </a:defRPr>
            </a:lvl8pPr>
            <a:lvl9pPr lvl="8" rtl="0">
              <a:lnSpc>
                <a:spcPct val="100000"/>
              </a:lnSpc>
              <a:spcBef>
                <a:spcPts val="0"/>
              </a:spcBef>
              <a:spcAft>
                <a:spcPts val="0"/>
              </a:spcAft>
              <a:buSzPts val="2400"/>
              <a:buFont typeface="Inter"/>
              <a:buNone/>
              <a:defRPr sz="3200" b="1">
                <a:latin typeface="Inter"/>
                <a:ea typeface="Inter"/>
                <a:cs typeface="Inter"/>
                <a:sym typeface="Inter"/>
              </a:defRPr>
            </a:lvl9pPr>
          </a:lstStyle>
          <a:p>
            <a:endParaRPr/>
          </a:p>
        </p:txBody>
      </p:sp>
      <p:sp>
        <p:nvSpPr>
          <p:cNvPr id="65" name="Google Shape;65;p13"/>
          <p:cNvSpPr txBox="1">
            <a:spLocks noGrp="1"/>
          </p:cNvSpPr>
          <p:nvPr>
            <p:ph type="subTitle" idx="14"/>
          </p:nvPr>
        </p:nvSpPr>
        <p:spPr>
          <a:xfrm>
            <a:off x="6398936" y="3296575"/>
            <a:ext cx="3602800" cy="90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Inter"/>
              <a:buNone/>
              <a:defRPr sz="2133">
                <a:solidFill>
                  <a:schemeClr val="dk1"/>
                </a:solidFill>
                <a:latin typeface="Inter Medium"/>
                <a:ea typeface="Inter Medium"/>
                <a:cs typeface="Inter Medium"/>
                <a:sym typeface="Inter Medium"/>
              </a:defRPr>
            </a:lvl1pPr>
            <a:lvl2pPr lvl="1" rtl="0">
              <a:lnSpc>
                <a:spcPct val="100000"/>
              </a:lnSpc>
              <a:spcBef>
                <a:spcPts val="0"/>
              </a:spcBef>
              <a:spcAft>
                <a:spcPts val="0"/>
              </a:spcAft>
              <a:buSzPts val="2400"/>
              <a:buFont typeface="Inter"/>
              <a:buNone/>
              <a:defRPr sz="3200" b="1">
                <a:latin typeface="Inter"/>
                <a:ea typeface="Inter"/>
                <a:cs typeface="Inter"/>
                <a:sym typeface="Inter"/>
              </a:defRPr>
            </a:lvl2pPr>
            <a:lvl3pPr lvl="2" rtl="0">
              <a:lnSpc>
                <a:spcPct val="100000"/>
              </a:lnSpc>
              <a:spcBef>
                <a:spcPts val="0"/>
              </a:spcBef>
              <a:spcAft>
                <a:spcPts val="0"/>
              </a:spcAft>
              <a:buSzPts val="2400"/>
              <a:buFont typeface="Inter"/>
              <a:buNone/>
              <a:defRPr sz="3200" b="1">
                <a:latin typeface="Inter"/>
                <a:ea typeface="Inter"/>
                <a:cs typeface="Inter"/>
                <a:sym typeface="Inter"/>
              </a:defRPr>
            </a:lvl3pPr>
            <a:lvl4pPr lvl="3" rtl="0">
              <a:lnSpc>
                <a:spcPct val="100000"/>
              </a:lnSpc>
              <a:spcBef>
                <a:spcPts val="0"/>
              </a:spcBef>
              <a:spcAft>
                <a:spcPts val="0"/>
              </a:spcAft>
              <a:buSzPts val="2400"/>
              <a:buFont typeface="Inter"/>
              <a:buNone/>
              <a:defRPr sz="3200" b="1">
                <a:latin typeface="Inter"/>
                <a:ea typeface="Inter"/>
                <a:cs typeface="Inter"/>
                <a:sym typeface="Inter"/>
              </a:defRPr>
            </a:lvl4pPr>
            <a:lvl5pPr lvl="4" rtl="0">
              <a:lnSpc>
                <a:spcPct val="100000"/>
              </a:lnSpc>
              <a:spcBef>
                <a:spcPts val="0"/>
              </a:spcBef>
              <a:spcAft>
                <a:spcPts val="0"/>
              </a:spcAft>
              <a:buSzPts val="2400"/>
              <a:buFont typeface="Inter"/>
              <a:buNone/>
              <a:defRPr sz="3200" b="1">
                <a:latin typeface="Inter"/>
                <a:ea typeface="Inter"/>
                <a:cs typeface="Inter"/>
                <a:sym typeface="Inter"/>
              </a:defRPr>
            </a:lvl5pPr>
            <a:lvl6pPr lvl="5" rtl="0">
              <a:lnSpc>
                <a:spcPct val="100000"/>
              </a:lnSpc>
              <a:spcBef>
                <a:spcPts val="0"/>
              </a:spcBef>
              <a:spcAft>
                <a:spcPts val="0"/>
              </a:spcAft>
              <a:buSzPts val="2400"/>
              <a:buFont typeface="Inter"/>
              <a:buNone/>
              <a:defRPr sz="3200" b="1">
                <a:latin typeface="Inter"/>
                <a:ea typeface="Inter"/>
                <a:cs typeface="Inter"/>
                <a:sym typeface="Inter"/>
              </a:defRPr>
            </a:lvl6pPr>
            <a:lvl7pPr lvl="6" rtl="0">
              <a:lnSpc>
                <a:spcPct val="100000"/>
              </a:lnSpc>
              <a:spcBef>
                <a:spcPts val="0"/>
              </a:spcBef>
              <a:spcAft>
                <a:spcPts val="0"/>
              </a:spcAft>
              <a:buSzPts val="2400"/>
              <a:buFont typeface="Inter"/>
              <a:buNone/>
              <a:defRPr sz="3200" b="1">
                <a:latin typeface="Inter"/>
                <a:ea typeface="Inter"/>
                <a:cs typeface="Inter"/>
                <a:sym typeface="Inter"/>
              </a:defRPr>
            </a:lvl7pPr>
            <a:lvl8pPr lvl="7" rtl="0">
              <a:lnSpc>
                <a:spcPct val="100000"/>
              </a:lnSpc>
              <a:spcBef>
                <a:spcPts val="0"/>
              </a:spcBef>
              <a:spcAft>
                <a:spcPts val="0"/>
              </a:spcAft>
              <a:buSzPts val="2400"/>
              <a:buFont typeface="Inter"/>
              <a:buNone/>
              <a:defRPr sz="3200" b="1">
                <a:latin typeface="Inter"/>
                <a:ea typeface="Inter"/>
                <a:cs typeface="Inter"/>
                <a:sym typeface="Inter"/>
              </a:defRPr>
            </a:lvl8pPr>
            <a:lvl9pPr lvl="8" rtl="0">
              <a:lnSpc>
                <a:spcPct val="100000"/>
              </a:lnSpc>
              <a:spcBef>
                <a:spcPts val="0"/>
              </a:spcBef>
              <a:spcAft>
                <a:spcPts val="0"/>
              </a:spcAft>
              <a:buSzPts val="2400"/>
              <a:buFont typeface="Inter"/>
              <a:buNone/>
              <a:defRPr sz="3200" b="1">
                <a:latin typeface="Inter"/>
                <a:ea typeface="Inter"/>
                <a:cs typeface="Inter"/>
                <a:sym typeface="Inter"/>
              </a:defRPr>
            </a:lvl9pPr>
          </a:lstStyle>
          <a:p>
            <a:endParaRPr/>
          </a:p>
        </p:txBody>
      </p:sp>
      <p:sp>
        <p:nvSpPr>
          <p:cNvPr id="66" name="Google Shape;66;p13"/>
          <p:cNvSpPr txBox="1">
            <a:spLocks noGrp="1"/>
          </p:cNvSpPr>
          <p:nvPr>
            <p:ph type="subTitle" idx="15"/>
          </p:nvPr>
        </p:nvSpPr>
        <p:spPr>
          <a:xfrm>
            <a:off x="6398936" y="4725328"/>
            <a:ext cx="3602800" cy="90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Inter"/>
              <a:buNone/>
              <a:defRPr sz="2133">
                <a:solidFill>
                  <a:schemeClr val="dk1"/>
                </a:solidFill>
                <a:latin typeface="Inter Medium"/>
                <a:ea typeface="Inter Medium"/>
                <a:cs typeface="Inter Medium"/>
                <a:sym typeface="Inter Medium"/>
              </a:defRPr>
            </a:lvl1pPr>
            <a:lvl2pPr lvl="1" rtl="0">
              <a:lnSpc>
                <a:spcPct val="100000"/>
              </a:lnSpc>
              <a:spcBef>
                <a:spcPts val="0"/>
              </a:spcBef>
              <a:spcAft>
                <a:spcPts val="0"/>
              </a:spcAft>
              <a:buSzPts val="2400"/>
              <a:buFont typeface="Inter"/>
              <a:buNone/>
              <a:defRPr sz="3200" b="1">
                <a:latin typeface="Inter"/>
                <a:ea typeface="Inter"/>
                <a:cs typeface="Inter"/>
                <a:sym typeface="Inter"/>
              </a:defRPr>
            </a:lvl2pPr>
            <a:lvl3pPr lvl="2" rtl="0">
              <a:lnSpc>
                <a:spcPct val="100000"/>
              </a:lnSpc>
              <a:spcBef>
                <a:spcPts val="0"/>
              </a:spcBef>
              <a:spcAft>
                <a:spcPts val="0"/>
              </a:spcAft>
              <a:buSzPts val="2400"/>
              <a:buFont typeface="Inter"/>
              <a:buNone/>
              <a:defRPr sz="3200" b="1">
                <a:latin typeface="Inter"/>
                <a:ea typeface="Inter"/>
                <a:cs typeface="Inter"/>
                <a:sym typeface="Inter"/>
              </a:defRPr>
            </a:lvl3pPr>
            <a:lvl4pPr lvl="3" rtl="0">
              <a:lnSpc>
                <a:spcPct val="100000"/>
              </a:lnSpc>
              <a:spcBef>
                <a:spcPts val="0"/>
              </a:spcBef>
              <a:spcAft>
                <a:spcPts val="0"/>
              </a:spcAft>
              <a:buSzPts val="2400"/>
              <a:buFont typeface="Inter"/>
              <a:buNone/>
              <a:defRPr sz="3200" b="1">
                <a:latin typeface="Inter"/>
                <a:ea typeface="Inter"/>
                <a:cs typeface="Inter"/>
                <a:sym typeface="Inter"/>
              </a:defRPr>
            </a:lvl4pPr>
            <a:lvl5pPr lvl="4" rtl="0">
              <a:lnSpc>
                <a:spcPct val="100000"/>
              </a:lnSpc>
              <a:spcBef>
                <a:spcPts val="0"/>
              </a:spcBef>
              <a:spcAft>
                <a:spcPts val="0"/>
              </a:spcAft>
              <a:buSzPts val="2400"/>
              <a:buFont typeface="Inter"/>
              <a:buNone/>
              <a:defRPr sz="3200" b="1">
                <a:latin typeface="Inter"/>
                <a:ea typeface="Inter"/>
                <a:cs typeface="Inter"/>
                <a:sym typeface="Inter"/>
              </a:defRPr>
            </a:lvl5pPr>
            <a:lvl6pPr lvl="5" rtl="0">
              <a:lnSpc>
                <a:spcPct val="100000"/>
              </a:lnSpc>
              <a:spcBef>
                <a:spcPts val="0"/>
              </a:spcBef>
              <a:spcAft>
                <a:spcPts val="0"/>
              </a:spcAft>
              <a:buSzPts val="2400"/>
              <a:buFont typeface="Inter"/>
              <a:buNone/>
              <a:defRPr sz="3200" b="1">
                <a:latin typeface="Inter"/>
                <a:ea typeface="Inter"/>
                <a:cs typeface="Inter"/>
                <a:sym typeface="Inter"/>
              </a:defRPr>
            </a:lvl6pPr>
            <a:lvl7pPr lvl="6" rtl="0">
              <a:lnSpc>
                <a:spcPct val="100000"/>
              </a:lnSpc>
              <a:spcBef>
                <a:spcPts val="0"/>
              </a:spcBef>
              <a:spcAft>
                <a:spcPts val="0"/>
              </a:spcAft>
              <a:buSzPts val="2400"/>
              <a:buFont typeface="Inter"/>
              <a:buNone/>
              <a:defRPr sz="3200" b="1">
                <a:latin typeface="Inter"/>
                <a:ea typeface="Inter"/>
                <a:cs typeface="Inter"/>
                <a:sym typeface="Inter"/>
              </a:defRPr>
            </a:lvl7pPr>
            <a:lvl8pPr lvl="7" rtl="0">
              <a:lnSpc>
                <a:spcPct val="100000"/>
              </a:lnSpc>
              <a:spcBef>
                <a:spcPts val="0"/>
              </a:spcBef>
              <a:spcAft>
                <a:spcPts val="0"/>
              </a:spcAft>
              <a:buSzPts val="2400"/>
              <a:buFont typeface="Inter"/>
              <a:buNone/>
              <a:defRPr sz="3200" b="1">
                <a:latin typeface="Inter"/>
                <a:ea typeface="Inter"/>
                <a:cs typeface="Inter"/>
                <a:sym typeface="Inter"/>
              </a:defRPr>
            </a:lvl8pPr>
            <a:lvl9pPr lvl="8" rtl="0">
              <a:lnSpc>
                <a:spcPct val="100000"/>
              </a:lnSpc>
              <a:spcBef>
                <a:spcPts val="0"/>
              </a:spcBef>
              <a:spcAft>
                <a:spcPts val="0"/>
              </a:spcAft>
              <a:buSzPts val="2400"/>
              <a:buFont typeface="Inter"/>
              <a:buNone/>
              <a:defRPr sz="3200" b="1">
                <a:latin typeface="Inter"/>
                <a:ea typeface="Inter"/>
                <a:cs typeface="Inter"/>
                <a:sym typeface="Inter"/>
              </a:defRPr>
            </a:lvl9pPr>
          </a:lstStyle>
          <a:p>
            <a:endParaRPr/>
          </a:p>
        </p:txBody>
      </p:sp>
    </p:spTree>
    <p:extLst>
      <p:ext uri="{BB962C8B-B14F-4D97-AF65-F5344CB8AC3E}">
        <p14:creationId xmlns:p14="http://schemas.microsoft.com/office/powerpoint/2010/main" val="15155496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text">
  <p:cSld name="Title and text">
    <p:bg>
      <p:bgPr>
        <a:solidFill>
          <a:schemeClr val="dk1"/>
        </a:solidFill>
        <a:effectLst/>
      </p:bgPr>
    </p:bg>
    <p:spTree>
      <p:nvGrpSpPr>
        <p:cNvPr id="1" name="Shape 67"/>
        <p:cNvGrpSpPr/>
        <p:nvPr/>
      </p:nvGrpSpPr>
      <p:grpSpPr>
        <a:xfrm>
          <a:off x="0" y="0"/>
          <a:ext cx="0" cy="0"/>
          <a:chOff x="0" y="0"/>
          <a:chExt cx="0" cy="0"/>
        </a:xfrm>
      </p:grpSpPr>
      <p:sp>
        <p:nvSpPr>
          <p:cNvPr id="68" name="Google Shape;68;p14"/>
          <p:cNvSpPr/>
          <p:nvPr/>
        </p:nvSpPr>
        <p:spPr>
          <a:xfrm rot="10800000" flipH="1">
            <a:off x="157200" y="158800"/>
            <a:ext cx="11877600" cy="6309200"/>
          </a:xfrm>
          <a:prstGeom prst="roundRect">
            <a:avLst>
              <a:gd name="adj" fmla="val 1779"/>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69" name="Google Shape;69;p14"/>
          <p:cNvSpPr txBox="1">
            <a:spLocks noGrp="1"/>
          </p:cNvSpPr>
          <p:nvPr>
            <p:ph type="subTitle" idx="1"/>
          </p:nvPr>
        </p:nvSpPr>
        <p:spPr>
          <a:xfrm>
            <a:off x="950967" y="2326033"/>
            <a:ext cx="4908400" cy="2880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200"/>
              <a:buFont typeface="Nunito Light"/>
              <a:buChar char="■"/>
              <a:defRPr/>
            </a:lvl1pPr>
            <a:lvl2pPr lvl="1" algn="ctr">
              <a:lnSpc>
                <a:spcPct val="100000"/>
              </a:lnSpc>
              <a:spcBef>
                <a:spcPts val="0"/>
              </a:spcBef>
              <a:spcAft>
                <a:spcPts val="0"/>
              </a:spcAft>
              <a:buClr>
                <a:srgbClr val="E76A28"/>
              </a:buClr>
              <a:buSzPts val="1200"/>
              <a:buFont typeface="Nunito Light"/>
              <a:buChar char="○"/>
              <a:defRPr/>
            </a:lvl2pPr>
            <a:lvl3pPr lvl="2" algn="ctr">
              <a:lnSpc>
                <a:spcPct val="100000"/>
              </a:lnSpc>
              <a:spcBef>
                <a:spcPts val="0"/>
              </a:spcBef>
              <a:spcAft>
                <a:spcPts val="0"/>
              </a:spcAft>
              <a:buClr>
                <a:srgbClr val="E76A28"/>
              </a:buClr>
              <a:buSzPts val="1200"/>
              <a:buFont typeface="Nunito Light"/>
              <a:buChar char="■"/>
              <a:defRPr/>
            </a:lvl3pPr>
            <a:lvl4pPr lvl="3" algn="ctr">
              <a:lnSpc>
                <a:spcPct val="100000"/>
              </a:lnSpc>
              <a:spcBef>
                <a:spcPts val="0"/>
              </a:spcBef>
              <a:spcAft>
                <a:spcPts val="0"/>
              </a:spcAft>
              <a:buClr>
                <a:srgbClr val="E76A28"/>
              </a:buClr>
              <a:buSzPts val="1200"/>
              <a:buFont typeface="Nunito Light"/>
              <a:buChar char="●"/>
              <a:defRPr/>
            </a:lvl4pPr>
            <a:lvl5pPr lvl="4" algn="ctr">
              <a:lnSpc>
                <a:spcPct val="100000"/>
              </a:lnSpc>
              <a:spcBef>
                <a:spcPts val="0"/>
              </a:spcBef>
              <a:spcAft>
                <a:spcPts val="0"/>
              </a:spcAft>
              <a:buClr>
                <a:srgbClr val="E76A28"/>
              </a:buClr>
              <a:buSzPts val="1200"/>
              <a:buFont typeface="Nunito Light"/>
              <a:buChar char="○"/>
              <a:defRPr/>
            </a:lvl5pPr>
            <a:lvl6pPr lvl="5" algn="ctr">
              <a:lnSpc>
                <a:spcPct val="100000"/>
              </a:lnSpc>
              <a:spcBef>
                <a:spcPts val="0"/>
              </a:spcBef>
              <a:spcAft>
                <a:spcPts val="0"/>
              </a:spcAft>
              <a:buClr>
                <a:srgbClr val="999999"/>
              </a:buClr>
              <a:buSzPts val="1200"/>
              <a:buFont typeface="Nunito Light"/>
              <a:buChar char="■"/>
              <a:defRPr/>
            </a:lvl6pPr>
            <a:lvl7pPr lvl="6" algn="ctr">
              <a:lnSpc>
                <a:spcPct val="100000"/>
              </a:lnSpc>
              <a:spcBef>
                <a:spcPts val="0"/>
              </a:spcBef>
              <a:spcAft>
                <a:spcPts val="0"/>
              </a:spcAft>
              <a:buClr>
                <a:srgbClr val="999999"/>
              </a:buClr>
              <a:buSzPts val="1200"/>
              <a:buFont typeface="Nunito Light"/>
              <a:buChar char="●"/>
              <a:defRPr/>
            </a:lvl7pPr>
            <a:lvl8pPr lvl="7" algn="ctr">
              <a:lnSpc>
                <a:spcPct val="100000"/>
              </a:lnSpc>
              <a:spcBef>
                <a:spcPts val="0"/>
              </a:spcBef>
              <a:spcAft>
                <a:spcPts val="0"/>
              </a:spcAft>
              <a:buClr>
                <a:srgbClr val="999999"/>
              </a:buClr>
              <a:buSzPts val="1200"/>
              <a:buFont typeface="Nunito Light"/>
              <a:buChar char="○"/>
              <a:defRPr/>
            </a:lvl8pPr>
            <a:lvl9pPr lvl="8" algn="ctr">
              <a:lnSpc>
                <a:spcPct val="100000"/>
              </a:lnSpc>
              <a:spcBef>
                <a:spcPts val="0"/>
              </a:spcBef>
              <a:spcAft>
                <a:spcPts val="0"/>
              </a:spcAft>
              <a:buClr>
                <a:srgbClr val="999999"/>
              </a:buClr>
              <a:buSzPts val="1200"/>
              <a:buFont typeface="Nunito Light"/>
              <a:buChar char="■"/>
              <a:defRPr/>
            </a:lvl9pPr>
          </a:lstStyle>
          <a:p>
            <a:endParaRPr/>
          </a:p>
        </p:txBody>
      </p:sp>
      <p:sp>
        <p:nvSpPr>
          <p:cNvPr id="70" name="Google Shape;70;p14"/>
          <p:cNvSpPr txBox="1">
            <a:spLocks noGrp="1"/>
          </p:cNvSpPr>
          <p:nvPr>
            <p:ph type="title"/>
          </p:nvPr>
        </p:nvSpPr>
        <p:spPr>
          <a:xfrm>
            <a:off x="950967" y="597400"/>
            <a:ext cx="4908400" cy="768000"/>
          </a:xfrm>
          <a:prstGeom prst="rect">
            <a:avLst/>
          </a:prstGeom>
        </p:spPr>
        <p:txBody>
          <a:bodyPr spcFirstLastPara="1" wrap="square" lIns="91425" tIns="91425" rIns="91425" bIns="91425" anchor="t" anchorCtr="0">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endParaRPr/>
          </a:p>
        </p:txBody>
      </p:sp>
      <p:sp>
        <p:nvSpPr>
          <p:cNvPr id="71" name="Google Shape;71;p14"/>
          <p:cNvSpPr>
            <a:spLocks noGrp="1"/>
          </p:cNvSpPr>
          <p:nvPr>
            <p:ph type="pic" idx="2"/>
          </p:nvPr>
        </p:nvSpPr>
        <p:spPr>
          <a:xfrm>
            <a:off x="6279367" y="594367"/>
            <a:ext cx="4961600" cy="5669200"/>
          </a:xfrm>
          <a:prstGeom prst="roundRect">
            <a:avLst>
              <a:gd name="adj" fmla="val 0"/>
            </a:avLst>
          </a:prstGeom>
          <a:noFill/>
          <a:ln>
            <a:noFill/>
          </a:ln>
        </p:spPr>
      </p:sp>
    </p:spTree>
    <p:extLst>
      <p:ext uri="{BB962C8B-B14F-4D97-AF65-F5344CB8AC3E}">
        <p14:creationId xmlns:p14="http://schemas.microsoft.com/office/powerpoint/2010/main" val="35728308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12"/>
        <p:cNvGrpSpPr/>
        <p:nvPr/>
      </p:nvGrpSpPr>
      <p:grpSpPr>
        <a:xfrm>
          <a:off x="0" y="0"/>
          <a:ext cx="0" cy="0"/>
          <a:chOff x="0" y="0"/>
          <a:chExt cx="0" cy="0"/>
        </a:xfrm>
      </p:grpSpPr>
      <p:sp>
        <p:nvSpPr>
          <p:cNvPr id="13" name="Google Shape;13;p3"/>
          <p:cNvSpPr/>
          <p:nvPr/>
        </p:nvSpPr>
        <p:spPr>
          <a:xfrm rot="10800000" flipH="1">
            <a:off x="157200" y="158800"/>
            <a:ext cx="11877600" cy="6309200"/>
          </a:xfrm>
          <a:prstGeom prst="roundRect">
            <a:avLst>
              <a:gd name="adj" fmla="val 1779"/>
            </a:avLst>
          </a:prstGeom>
          <a:solidFill>
            <a:schemeClr val="dk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4" name="Google Shape;14;p3"/>
          <p:cNvSpPr txBox="1">
            <a:spLocks noGrp="1"/>
          </p:cNvSpPr>
          <p:nvPr>
            <p:ph type="title"/>
          </p:nvPr>
        </p:nvSpPr>
        <p:spPr>
          <a:xfrm>
            <a:off x="963168" y="2481735"/>
            <a:ext cx="5509200" cy="20932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sz="6000">
                <a:solidFill>
                  <a:schemeClr val="lt1"/>
                </a:solidFill>
              </a:defRPr>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title" idx="2" hasCustomPrompt="1"/>
          </p:nvPr>
        </p:nvSpPr>
        <p:spPr>
          <a:xfrm>
            <a:off x="963168" y="1312131"/>
            <a:ext cx="1647600" cy="1169600"/>
          </a:xfrm>
          <a:prstGeom prst="rect">
            <a:avLst/>
          </a:prstGeom>
          <a:noFill/>
        </p:spPr>
        <p:txBody>
          <a:bodyPr spcFirstLastPara="1" wrap="square" lIns="91425" tIns="91425" rIns="91425" bIns="91425" anchor="b" anchorCtr="0">
            <a:noAutofit/>
          </a:bodyPr>
          <a:lstStyle>
            <a:lvl1pPr lvl="0" rtl="0">
              <a:spcBef>
                <a:spcPts val="0"/>
              </a:spcBef>
              <a:spcAft>
                <a:spcPts val="0"/>
              </a:spcAft>
              <a:buClr>
                <a:schemeClr val="lt1"/>
              </a:buClr>
              <a:buSzPts val="6000"/>
              <a:buNone/>
              <a:defRPr sz="6000">
                <a:solidFill>
                  <a:schemeClr val="lt1"/>
                </a:solidFill>
              </a:defRPr>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sp>
        <p:nvSpPr>
          <p:cNvPr id="16" name="Google Shape;16;p3"/>
          <p:cNvSpPr txBox="1">
            <a:spLocks noGrp="1"/>
          </p:cNvSpPr>
          <p:nvPr>
            <p:ph type="subTitle" idx="1"/>
          </p:nvPr>
        </p:nvSpPr>
        <p:spPr>
          <a:xfrm>
            <a:off x="963165" y="4574932"/>
            <a:ext cx="5509200" cy="533600"/>
          </a:xfrm>
          <a:prstGeom prst="rect">
            <a:avLst/>
          </a:prstGeom>
        </p:spPr>
        <p:txBody>
          <a:bodyPr spcFirstLastPara="1" wrap="square" lIns="91425" tIns="91425" rIns="91425" bIns="91425" anchor="t" anchorCtr="0">
            <a:noAutofit/>
          </a:bodyPr>
          <a:lstStyle>
            <a:lvl1pPr lvl="0">
              <a:spcBef>
                <a:spcPts val="0"/>
              </a:spcBef>
              <a:spcAft>
                <a:spcPts val="0"/>
              </a:spcAft>
              <a:buSzPts val="1200"/>
              <a:buNone/>
              <a:defRPr sz="1867">
                <a:solidFill>
                  <a:schemeClr val="lt1"/>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a:endParaRPr/>
          </a:p>
        </p:txBody>
      </p:sp>
    </p:spTree>
    <p:extLst>
      <p:ext uri="{BB962C8B-B14F-4D97-AF65-F5344CB8AC3E}">
        <p14:creationId xmlns:p14="http://schemas.microsoft.com/office/powerpoint/2010/main" val="37865342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pdf"/><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3.pn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4.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theme" Target="../theme/theme5.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72000" y="1073428"/>
            <a:ext cx="10862400" cy="848451"/>
          </a:xfrm>
          <a:prstGeom prst="rect">
            <a:avLst/>
          </a:prstGeom>
        </p:spPr>
        <p:txBody>
          <a:bodyPr vert="horz" lIns="0" tIns="0" rIns="0" bIns="0" rtlCol="0" anchor="b" anchorCtr="0">
            <a:noAutofit/>
          </a:bodyPr>
          <a:lstStyle/>
          <a:p>
            <a:r>
              <a:rPr lang="en-US"/>
              <a:t>Click to edit Master title style</a:t>
            </a:r>
          </a:p>
        </p:txBody>
      </p:sp>
      <p:sp>
        <p:nvSpPr>
          <p:cNvPr id="3" name="Text Placeholder 2"/>
          <p:cNvSpPr>
            <a:spLocks noGrp="1"/>
          </p:cNvSpPr>
          <p:nvPr>
            <p:ph type="body" idx="1"/>
          </p:nvPr>
        </p:nvSpPr>
        <p:spPr>
          <a:xfrm>
            <a:off x="672000" y="2161144"/>
            <a:ext cx="10862400" cy="419520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F5E86F6-824C-6349-BD4A-C0A013F05FD4}" type="slidenum">
              <a:rPr lang="en-US" smtClean="0"/>
              <a:pPr/>
              <a:t>‹#›</a:t>
            </a:fld>
            <a:endParaRPr lang="en-US"/>
          </a:p>
        </p:txBody>
      </p:sp>
      <p:pic>
        <p:nvPicPr>
          <p:cNvPr id="11" name="Picture 10" descr=" St Luke's Logo white.eps"/>
          <p:cNvPicPr>
            <a:picLocks noChangeAspect="1"/>
          </p:cNvPicPr>
          <p:nvPr/>
        </p:nvPicPr>
        <mc:AlternateContent xmlns:mc="http://schemas.openxmlformats.org/markup-compatibility/2006">
          <mc:Choice xmlns:ma="http://schemas.microsoft.com/office/mac/drawingml/2008/main" xmlns:mv="urn:schemas-microsoft-com:mac:vml" xmlns="" Requires="ma">
            <p:blipFill>
              <a:blip r:embed="rId5"/>
              <a:stretch>
                <a:fillRect/>
              </a:stretch>
            </p:blipFill>
          </mc:Choice>
          <mc:Fallback>
            <p:blipFill>
              <a:blip r:embed="rId6"/>
              <a:stretch>
                <a:fillRect/>
              </a:stretch>
            </p:blipFill>
          </mc:Fallback>
        </mc:AlternateContent>
        <p:spPr>
          <a:xfrm>
            <a:off x="9151951" y="-145885"/>
            <a:ext cx="2904575" cy="1542299"/>
          </a:xfrm>
          <a:prstGeom prst="rect">
            <a:avLst/>
          </a:prstGeom>
        </p:spPr>
      </p:pic>
    </p:spTree>
  </p:cSld>
  <p:clrMap bg1="dk1" tx1="lt1" bg2="dk2" tx2="lt2" accent1="accent1" accent2="accent2" accent3="accent3" accent4="accent4" accent5="accent5" accent6="accent6" hlink="hlink" folHlink="folHlink"/>
  <p:sldLayoutIdLst>
    <p:sldLayoutId id="2147483649" r:id="rId1"/>
    <p:sldLayoutId id="2147483650" r:id="rId2"/>
    <p:sldLayoutId id="2147483654" r:id="rId3"/>
  </p:sldLayoutIdLst>
  <p:txStyles>
    <p:titleStyle>
      <a:lvl1pPr marL="0" algn="l" defTabSz="342900" rtl="0" eaLnBrk="1" latinLnBrk="0" hangingPunct="1">
        <a:spcBef>
          <a:spcPct val="0"/>
        </a:spcBef>
        <a:buNone/>
        <a:defRPr lang="en-US" sz="2100" b="1" kern="1200" dirty="0">
          <a:solidFill>
            <a:schemeClr val="tx1"/>
          </a:solidFill>
          <a:latin typeface="Tahoma"/>
          <a:ea typeface="+mj-ea"/>
          <a:cs typeface="Tahoma"/>
        </a:defRPr>
      </a:lvl1pPr>
    </p:titleStyle>
    <p:bodyStyle>
      <a:lvl1pPr marL="257175" indent="-257175" algn="l" defTabSz="342900" rtl="0" eaLnBrk="1" latinLnBrk="0" hangingPunct="1">
        <a:spcBef>
          <a:spcPct val="20000"/>
        </a:spcBef>
        <a:buFont typeface="Arial"/>
        <a:buChar char="•"/>
        <a:defRPr sz="18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18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70984" y="1501778"/>
            <a:ext cx="10862733"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670984" y="2160588"/>
            <a:ext cx="10862733" cy="419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p:cNvSpPr>
            <a:spLocks noGrp="1"/>
          </p:cNvSpPr>
          <p:nvPr>
            <p:ph type="ftr" sz="quarter" idx="3"/>
          </p:nvPr>
        </p:nvSpPr>
        <p:spPr>
          <a:xfrm>
            <a:off x="4271433" y="6316666"/>
            <a:ext cx="3860800" cy="365125"/>
          </a:xfrm>
          <a:prstGeom prst="rect">
            <a:avLst/>
          </a:prstGeom>
        </p:spPr>
        <p:txBody>
          <a:bodyPr vert="horz" lIns="91440" tIns="45720" rIns="91440" bIns="45720" rtlCol="0" anchor="ctr"/>
          <a:lstStyle>
            <a:lvl1pPr algn="ctr" eaLnBrk="1" hangingPunct="1">
              <a:defRPr sz="900">
                <a:solidFill>
                  <a:prstClr val="black">
                    <a:tint val="75000"/>
                  </a:prstClr>
                </a:solidFill>
                <a:latin typeface="Arial" charset="0"/>
                <a:cs typeface="+mn-cs"/>
              </a:defRPr>
            </a:lvl1pPr>
          </a:lstStyle>
          <a:p>
            <a:pPr>
              <a:defRPr/>
            </a:pPr>
            <a:endParaRPr lang="en-US"/>
          </a:p>
        </p:txBody>
      </p:sp>
      <p:sp>
        <p:nvSpPr>
          <p:cNvPr id="6" name="Slide Number Placeholder 5"/>
          <p:cNvSpPr>
            <a:spLocks noGrp="1"/>
          </p:cNvSpPr>
          <p:nvPr>
            <p:ph type="sldNum" sz="quarter" idx="4"/>
          </p:nvPr>
        </p:nvSpPr>
        <p:spPr>
          <a:xfrm>
            <a:off x="8843433" y="6316666"/>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smtClean="0">
                <a:solidFill>
                  <a:srgbClr val="898989"/>
                </a:solidFill>
              </a:defRPr>
            </a:lvl1pPr>
          </a:lstStyle>
          <a:p>
            <a:pPr>
              <a:defRPr/>
            </a:pPr>
            <a:fld id="{030305FD-F237-42EF-AF08-0BD4E304FE0B}" type="slidenum">
              <a:rPr lang="en-US" altLang="en-US"/>
              <a:pPr>
                <a:defRPr/>
              </a:pPr>
              <a:t>‹#›</a:t>
            </a:fld>
            <a:endParaRPr lang="en-US" altLang="en-US"/>
          </a:p>
        </p:txBody>
      </p:sp>
      <p:sp>
        <p:nvSpPr>
          <p:cNvPr id="2054" name="Title 1"/>
          <p:cNvSpPr txBox="1">
            <a:spLocks/>
          </p:cNvSpPr>
          <p:nvPr/>
        </p:nvSpPr>
        <p:spPr bwMode="auto">
          <a:xfrm>
            <a:off x="0" y="3"/>
            <a:ext cx="12192000" cy="1279525"/>
          </a:xfrm>
          <a:prstGeom prst="rect">
            <a:avLst/>
          </a:prstGeom>
          <a:solidFill>
            <a:srgbClr val="C51473"/>
          </a:solidFill>
          <a:ln>
            <a:noFill/>
          </a:ln>
          <a:extLst>
            <a:ext uri="{91240B29-F687-4F45-9708-019B960494DF}">
              <a14:hiddenLine xmlns:a14="http://schemas.microsoft.com/office/drawing/2010/main" w="12700">
                <a:solidFill>
                  <a:srgbClr val="000000"/>
                </a:solidFill>
                <a:miter lim="0"/>
                <a:headEnd/>
                <a:tailEnd/>
              </a14:hiddenLine>
            </a:ext>
          </a:extLst>
        </p:spPr>
        <p:txBody>
          <a:bodyPr lIns="0" tIns="0" rIns="0" bIns="0"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a:defRPr/>
            </a:pPr>
            <a:endParaRPr lang="en-US" sz="100">
              <a:solidFill>
                <a:srgbClr val="000000"/>
              </a:solidFill>
              <a:cs typeface="+mn-cs"/>
            </a:endParaRPr>
          </a:p>
        </p:txBody>
      </p:sp>
      <p:pic>
        <p:nvPicPr>
          <p:cNvPr id="2055" name="Picture 14" descr=" St Luke's Logo white.eps"/>
          <p:cNvPicPr>
            <a:picLocks noChangeAspect="1"/>
          </p:cNvPicPr>
          <p:nvPr/>
        </p:nvPicPr>
        <p:blipFill>
          <a:blip r:embed="rId11">
            <a:extLst>
              <a:ext uri="{28A0092B-C50C-407E-A947-70E740481C1C}">
                <a14:useLocalDpi xmlns:a14="http://schemas.microsoft.com/office/drawing/2010/main"/>
              </a:ext>
            </a:extLst>
          </a:blip>
          <a:srcRect/>
          <a:stretch>
            <a:fillRect/>
          </a:stretch>
        </p:blipFill>
        <p:spPr bwMode="auto">
          <a:xfrm>
            <a:off x="436033" y="-146050"/>
            <a:ext cx="2906184"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6" name="Title 1"/>
          <p:cNvSpPr txBox="1">
            <a:spLocks/>
          </p:cNvSpPr>
          <p:nvPr/>
        </p:nvSpPr>
        <p:spPr bwMode="auto">
          <a:xfrm>
            <a:off x="0" y="6629400"/>
            <a:ext cx="12192000" cy="228600"/>
          </a:xfrm>
          <a:prstGeom prst="rect">
            <a:avLst/>
          </a:prstGeom>
          <a:solidFill>
            <a:srgbClr val="C51473"/>
          </a:solidFill>
          <a:ln>
            <a:noFill/>
          </a:ln>
          <a:extLst>
            <a:ext uri="{91240B29-F687-4F45-9708-019B960494DF}">
              <a14:hiddenLine xmlns:a14="http://schemas.microsoft.com/office/drawing/2010/main" w="12700">
                <a:solidFill>
                  <a:srgbClr val="000000"/>
                </a:solidFill>
                <a:miter lim="0"/>
                <a:headEnd/>
                <a:tailEnd/>
              </a14:hiddenLine>
            </a:ext>
          </a:extLst>
        </p:spPr>
        <p:txBody>
          <a:bodyPr lIns="0" tIns="0" rIns="0" bIns="0" anchor="b"/>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a:defRPr/>
            </a:pPr>
            <a:endParaRPr lang="en-US" sz="100">
              <a:solidFill>
                <a:srgbClr val="000000"/>
              </a:solidFill>
              <a:cs typeface="+mn-cs"/>
            </a:endParaRPr>
          </a:p>
        </p:txBody>
      </p:sp>
    </p:spTree>
    <p:extLst>
      <p:ext uri="{BB962C8B-B14F-4D97-AF65-F5344CB8AC3E}">
        <p14:creationId xmlns:p14="http://schemas.microsoft.com/office/powerpoint/2010/main" val="3650652777"/>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78" r:id="rId5"/>
    <p:sldLayoutId id="2147483679" r:id="rId6"/>
    <p:sldLayoutId id="2147483680" r:id="rId7"/>
    <p:sldLayoutId id="2147483681" r:id="rId8"/>
    <p:sldLayoutId id="2147483682" r:id="rId9"/>
  </p:sldLayoutIdLst>
  <p:txStyles>
    <p:titleStyle>
      <a:lvl1pPr algn="l" defTabSz="342900" rtl="0" eaLnBrk="0" fontAlgn="base" hangingPunct="0">
        <a:spcBef>
          <a:spcPct val="0"/>
        </a:spcBef>
        <a:spcAft>
          <a:spcPct val="0"/>
        </a:spcAft>
        <a:defRPr lang="en-US" sz="2100" b="1" kern="1200" dirty="0">
          <a:solidFill>
            <a:schemeClr val="tx2"/>
          </a:solidFill>
          <a:latin typeface="Tahoma"/>
          <a:ea typeface="+mj-ea"/>
          <a:cs typeface="Tahoma"/>
        </a:defRPr>
      </a:lvl1pPr>
      <a:lvl2pPr algn="l" defTabSz="342900" rtl="0" eaLnBrk="0" fontAlgn="base" hangingPunct="0">
        <a:spcBef>
          <a:spcPct val="0"/>
        </a:spcBef>
        <a:spcAft>
          <a:spcPct val="0"/>
        </a:spcAft>
        <a:defRPr sz="2100" b="1">
          <a:solidFill>
            <a:schemeClr val="tx2"/>
          </a:solidFill>
          <a:latin typeface="Tahoma" pitchFamily="34" charset="0"/>
          <a:cs typeface="Tahoma" pitchFamily="34" charset="0"/>
        </a:defRPr>
      </a:lvl2pPr>
      <a:lvl3pPr algn="l" defTabSz="342900" rtl="0" eaLnBrk="0" fontAlgn="base" hangingPunct="0">
        <a:spcBef>
          <a:spcPct val="0"/>
        </a:spcBef>
        <a:spcAft>
          <a:spcPct val="0"/>
        </a:spcAft>
        <a:defRPr sz="2100" b="1">
          <a:solidFill>
            <a:schemeClr val="tx2"/>
          </a:solidFill>
          <a:latin typeface="Tahoma" pitchFamily="34" charset="0"/>
          <a:cs typeface="Tahoma" pitchFamily="34" charset="0"/>
        </a:defRPr>
      </a:lvl3pPr>
      <a:lvl4pPr algn="l" defTabSz="342900" rtl="0" eaLnBrk="0" fontAlgn="base" hangingPunct="0">
        <a:spcBef>
          <a:spcPct val="0"/>
        </a:spcBef>
        <a:spcAft>
          <a:spcPct val="0"/>
        </a:spcAft>
        <a:defRPr sz="2100" b="1">
          <a:solidFill>
            <a:schemeClr val="tx2"/>
          </a:solidFill>
          <a:latin typeface="Tahoma" pitchFamily="34" charset="0"/>
          <a:cs typeface="Tahoma" pitchFamily="34" charset="0"/>
        </a:defRPr>
      </a:lvl4pPr>
      <a:lvl5pPr algn="l" defTabSz="342900" rtl="0" eaLnBrk="0" fontAlgn="base" hangingPunct="0">
        <a:spcBef>
          <a:spcPct val="0"/>
        </a:spcBef>
        <a:spcAft>
          <a:spcPct val="0"/>
        </a:spcAft>
        <a:defRPr sz="2100" b="1">
          <a:solidFill>
            <a:schemeClr val="tx2"/>
          </a:solidFill>
          <a:latin typeface="Tahoma" pitchFamily="34" charset="0"/>
          <a:cs typeface="Tahoma" pitchFamily="34" charset="0"/>
        </a:defRPr>
      </a:lvl5pPr>
      <a:lvl6pPr marL="342900" algn="l" defTabSz="342900" rtl="0" fontAlgn="base">
        <a:spcBef>
          <a:spcPct val="0"/>
        </a:spcBef>
        <a:spcAft>
          <a:spcPct val="0"/>
        </a:spcAft>
        <a:defRPr sz="2100" b="1">
          <a:solidFill>
            <a:schemeClr val="tx2"/>
          </a:solidFill>
          <a:latin typeface="Tahoma" pitchFamily="34" charset="0"/>
          <a:cs typeface="Tahoma" pitchFamily="34" charset="0"/>
        </a:defRPr>
      </a:lvl6pPr>
      <a:lvl7pPr marL="685800" algn="l" defTabSz="342900" rtl="0" fontAlgn="base">
        <a:spcBef>
          <a:spcPct val="0"/>
        </a:spcBef>
        <a:spcAft>
          <a:spcPct val="0"/>
        </a:spcAft>
        <a:defRPr sz="2100" b="1">
          <a:solidFill>
            <a:schemeClr val="tx2"/>
          </a:solidFill>
          <a:latin typeface="Tahoma" pitchFamily="34" charset="0"/>
          <a:cs typeface="Tahoma" pitchFamily="34" charset="0"/>
        </a:defRPr>
      </a:lvl7pPr>
      <a:lvl8pPr marL="1028700" algn="l" defTabSz="342900" rtl="0" fontAlgn="base">
        <a:spcBef>
          <a:spcPct val="0"/>
        </a:spcBef>
        <a:spcAft>
          <a:spcPct val="0"/>
        </a:spcAft>
        <a:defRPr sz="2100" b="1">
          <a:solidFill>
            <a:schemeClr val="tx2"/>
          </a:solidFill>
          <a:latin typeface="Tahoma" pitchFamily="34" charset="0"/>
          <a:cs typeface="Tahoma" pitchFamily="34" charset="0"/>
        </a:defRPr>
      </a:lvl8pPr>
      <a:lvl9pPr marL="1371600" algn="l" defTabSz="342900" rtl="0" fontAlgn="base">
        <a:spcBef>
          <a:spcPct val="0"/>
        </a:spcBef>
        <a:spcAft>
          <a:spcPct val="0"/>
        </a:spcAft>
        <a:defRPr sz="2100" b="1">
          <a:solidFill>
            <a:schemeClr val="tx2"/>
          </a:solidFill>
          <a:latin typeface="Tahoma" pitchFamily="34" charset="0"/>
          <a:cs typeface="Tahoma" pitchFamily="34" charset="0"/>
        </a:defRPr>
      </a:lvl9pPr>
    </p:titleStyle>
    <p:bodyStyle>
      <a:lvl1pPr marL="257175" indent="-257175" algn="l" defTabSz="342900"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1pPr>
      <a:lvl2pPr marL="557213" indent="-214313" algn="l" defTabSz="342900"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defTabSz="342900"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72000" y="1502430"/>
            <a:ext cx="10861717" cy="525462"/>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672000" y="2161144"/>
            <a:ext cx="10861717" cy="4195206"/>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271616" y="6316597"/>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843616" y="6316597"/>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F5E86F6-824C-6349-BD4A-C0A013F05FD4}" type="slidenum">
              <a:rPr lang="en-US" smtClean="0">
                <a:solidFill>
                  <a:prstClr val="black">
                    <a:tint val="75000"/>
                  </a:prstClr>
                </a:solidFill>
              </a:rPr>
              <a:pPr/>
              <a:t>‹#›</a:t>
            </a:fld>
            <a:endParaRPr lang="en-US">
              <a:solidFill>
                <a:prstClr val="black">
                  <a:tint val="75000"/>
                </a:prstClr>
              </a:solidFill>
            </a:endParaRPr>
          </a:p>
        </p:txBody>
      </p:sp>
      <p:sp>
        <p:nvSpPr>
          <p:cNvPr id="12" name="Title 1"/>
          <p:cNvSpPr txBox="1">
            <a:spLocks/>
          </p:cNvSpPr>
          <p:nvPr/>
        </p:nvSpPr>
        <p:spPr bwMode="auto">
          <a:xfrm>
            <a:off x="3" y="1"/>
            <a:ext cx="12191999" cy="1279416"/>
          </a:xfrm>
          <a:prstGeom prst="rect">
            <a:avLst/>
          </a:prstGeom>
          <a:solidFill>
            <a:srgbClr val="C51473"/>
          </a:solidFill>
          <a:ln w="12700" cap="flat" cmpd="sng">
            <a:noFill/>
            <a:prstDash val="solid"/>
            <a:miter lim="0"/>
            <a:headEnd/>
            <a:tailEnd/>
          </a:ln>
          <a:effectLst/>
        </p:spPr>
        <p:txBody>
          <a:bodyPr lIns="0" tIns="0" rIns="0" bIns="0" anchor="b">
            <a:prstTxWarp prst="textNoShape">
              <a:avLst/>
            </a:prstTxWarp>
          </a:bodyPr>
          <a:lstStyle/>
          <a:p>
            <a:pPr algn="ctr" hangingPunct="0">
              <a:defRPr/>
            </a:pPr>
            <a:endParaRPr lang="en-US" sz="100" kern="0">
              <a:solidFill>
                <a:prstClr val="black"/>
              </a:solidFill>
            </a:endParaRPr>
          </a:p>
        </p:txBody>
      </p:sp>
      <p:pic>
        <p:nvPicPr>
          <p:cNvPr id="15" name="Picture 14" descr=" St Luke's Logo white.eps"/>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6929" y="-145885"/>
            <a:ext cx="2904575" cy="1542299"/>
          </a:xfrm>
          <a:prstGeom prst="rect">
            <a:avLst/>
          </a:prstGeom>
        </p:spPr>
      </p:pic>
      <p:sp>
        <p:nvSpPr>
          <p:cNvPr id="16" name="Title 1"/>
          <p:cNvSpPr txBox="1">
            <a:spLocks/>
          </p:cNvSpPr>
          <p:nvPr/>
        </p:nvSpPr>
        <p:spPr bwMode="auto">
          <a:xfrm>
            <a:off x="3" y="6629400"/>
            <a:ext cx="12191999" cy="228600"/>
          </a:xfrm>
          <a:prstGeom prst="rect">
            <a:avLst/>
          </a:prstGeom>
          <a:solidFill>
            <a:srgbClr val="C51473"/>
          </a:solidFill>
          <a:ln w="12700" cap="flat" cmpd="sng">
            <a:noFill/>
            <a:prstDash val="solid"/>
            <a:miter lim="0"/>
            <a:headEnd/>
            <a:tailEnd/>
          </a:ln>
          <a:effectLst/>
        </p:spPr>
        <p:txBody>
          <a:bodyPr lIns="0" tIns="0" rIns="0" bIns="0" anchor="b">
            <a:prstTxWarp prst="textNoShape">
              <a:avLst/>
            </a:prstTxWarp>
          </a:bodyPr>
          <a:lstStyle/>
          <a:p>
            <a:pPr algn="ctr" hangingPunct="0">
              <a:defRPr/>
            </a:pPr>
            <a:endParaRPr lang="en-US" sz="100" kern="0">
              <a:solidFill>
                <a:prstClr val="black"/>
              </a:solidFill>
            </a:endParaRPr>
          </a:p>
        </p:txBody>
      </p:sp>
    </p:spTree>
    <p:extLst>
      <p:ext uri="{BB962C8B-B14F-4D97-AF65-F5344CB8AC3E}">
        <p14:creationId xmlns:p14="http://schemas.microsoft.com/office/powerpoint/2010/main" val="3252582078"/>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Lst>
  <p:txStyles>
    <p:titleStyle>
      <a:lvl1pPr marL="0" algn="l" defTabSz="342900" rtl="0" eaLnBrk="1" latinLnBrk="0" hangingPunct="1">
        <a:spcBef>
          <a:spcPct val="0"/>
        </a:spcBef>
        <a:buNone/>
        <a:defRPr lang="en-US" sz="2100" b="1" kern="1200" dirty="0">
          <a:solidFill>
            <a:schemeClr val="tx2"/>
          </a:solidFill>
          <a:latin typeface="Tahoma"/>
          <a:ea typeface="+mj-ea"/>
          <a:cs typeface="Tahoma"/>
        </a:defRPr>
      </a:lvl1pPr>
    </p:titleStyle>
    <p:bodyStyle>
      <a:lvl1pPr marL="257175" indent="-257175" algn="l" defTabSz="342900" rtl="0" eaLnBrk="1" latinLnBrk="0" hangingPunct="1">
        <a:spcBef>
          <a:spcPct val="20000"/>
        </a:spcBef>
        <a:buFont typeface="Arial"/>
        <a:buChar char="•"/>
        <a:defRPr sz="18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18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2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9/24/2026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73738117"/>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25067A-9DEC-69ED-492A-316C7349F8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47FE45F-46CF-F010-3D14-30B1E27921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B1B06EB-733C-D04A-4C51-D709B6A081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4454DC5-140C-5E41-9360-F3F313F693B8}" type="datetimeFigureOut">
              <a:rPr lang="en-US" smtClean="0"/>
              <a:t>9/24/2026</a:t>
            </a:fld>
            <a:endParaRPr lang="en-US"/>
          </a:p>
        </p:txBody>
      </p:sp>
      <p:sp>
        <p:nvSpPr>
          <p:cNvPr id="5" name="Footer Placeholder 4">
            <a:extLst>
              <a:ext uri="{FF2B5EF4-FFF2-40B4-BE49-F238E27FC236}">
                <a16:creationId xmlns:a16="http://schemas.microsoft.com/office/drawing/2014/main" id="{D876FFE4-2071-5CFA-3548-A8C691B43F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C508F8D-40DB-C30A-2F9D-533F63EB54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1ECB9F8-30A5-354A-8182-9FF30B8598BC}" type="slidenum">
              <a:rPr lang="en-US" smtClean="0"/>
              <a:t>‹#›</a:t>
            </a:fld>
            <a:endParaRPr lang="en-US"/>
          </a:p>
        </p:txBody>
      </p:sp>
    </p:spTree>
    <p:extLst>
      <p:ext uri="{BB962C8B-B14F-4D97-AF65-F5344CB8AC3E}">
        <p14:creationId xmlns:p14="http://schemas.microsoft.com/office/powerpoint/2010/main" val="621801359"/>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3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7.png"/><Relationship Id="rId1" Type="http://schemas.openxmlformats.org/officeDocument/2006/relationships/slideLayout" Target="../slideLayouts/slideLayout22.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7.png"/><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7.pn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7.png"/><Relationship Id="rId1" Type="http://schemas.openxmlformats.org/officeDocument/2006/relationships/slideLayout" Target="../slideLayouts/slideLayout22.xml"/><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7.png"/><Relationship Id="rId1" Type="http://schemas.openxmlformats.org/officeDocument/2006/relationships/slideLayout" Target="../slideLayouts/slideLayout22.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7.png"/><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7.png"/><Relationship Id="rId1" Type="http://schemas.openxmlformats.org/officeDocument/2006/relationships/slideLayout" Target="../slideLayouts/slideLayout22.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7FFFFF60_7206DA55.xm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microsoft.com/office/2018/10/relationships/comments" Target="../comments/modernComment_128_4759D6E6.xml"/><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microsoft.com/office/2018/10/relationships/comments" Target="../comments/modernComment_123_9B7A5549.xm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microsoft.com/office/2018/10/relationships/comments" Target="../comments/modernComment_126_350B2A9F.xml"/><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8.png"/><Relationship Id="rId7"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47.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hyperlink" Target="https://stlukeshospice.org.uk/media/iicij3t0/darnall-info-hub-timetable_social-prescribing_approved_pm_2026-1.pdf" TargetMode="External"/><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hyperlink" Target="https://stlukeshospice.org.uk/our-services/palliative-counselling/#form"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image" Target="../media/image53.png"/><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hyperlink" Target="https://stlukeshospice.org.uk/our-services/wilkes-institute/education-and-courses/?gad_source=1&amp;gad_campaignid=21381707935&amp;gclid=CjwKCAjwtp7VBhBjEiwAJfpV-zcjCgn45mN0tR068WWbbmVYshdE75jpvmB4nTxKdgrZK-IqnEnZOhoCb7EQAvD_BwE" TargetMode="External"/><Relationship Id="rId2" Type="http://schemas.openxmlformats.org/officeDocument/2006/relationships/notesSlide" Target="../notesSlides/notesSlide24.xml"/><Relationship Id="rId1" Type="http://schemas.openxmlformats.org/officeDocument/2006/relationships/slideLayout" Target="../slideLayouts/slideLayout14.xml"/><Relationship Id="rId5" Type="http://schemas.openxmlformats.org/officeDocument/2006/relationships/image" Target="../media/image54.png"/><Relationship Id="rId4" Type="http://schemas.openxmlformats.org/officeDocument/2006/relationships/image" Target="../media/image8.png"/></Relationships>
</file>

<file path=ppt/slides/_rels/slide3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2.xml"/><Relationship Id="rId6" Type="http://schemas.openxmlformats.org/officeDocument/2006/relationships/image" Target="../media/image58.png"/><Relationship Id="rId5" Type="http://schemas.openxmlformats.org/officeDocument/2006/relationships/image" Target="../media/image17.png"/><Relationship Id="rId4" Type="http://schemas.openxmlformats.org/officeDocument/2006/relationships/image" Target="../media/image57.jpeg"/></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14.xml"/><Relationship Id="rId4" Type="http://schemas.openxmlformats.org/officeDocument/2006/relationships/image" Target="../media/image59.png"/></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hyperlink" Target="mailto:SLHOS.ClinicalAdministration@nhs.net" TargetMode="External"/><Relationship Id="rId2" Type="http://schemas.openxmlformats.org/officeDocument/2006/relationships/notesSlide" Target="../notesSlides/notesSlide28.xml"/><Relationship Id="rId1" Type="http://schemas.openxmlformats.org/officeDocument/2006/relationships/slideLayout" Target="../slideLayouts/slideLayout14.xml"/><Relationship Id="rId6" Type="http://schemas.openxmlformats.org/officeDocument/2006/relationships/image" Target="../media/image8.png"/><Relationship Id="rId5" Type="http://schemas.openxmlformats.org/officeDocument/2006/relationships/hyperlink" Target="mailto:S.Kyeremateng@hospicesheffield.co.uk" TargetMode="External"/><Relationship Id="rId4" Type="http://schemas.openxmlformats.org/officeDocument/2006/relationships/hyperlink" Target="mailto:H.mcloughlin@hospicesheffield.co.uk" TargetMode="External"/></Relationships>
</file>

<file path=ppt/slides/_rels/slide4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BAEB45C-9BF1-41AC-A666-ACBBCA2F10AA}"/>
              </a:ext>
            </a:extLst>
          </p:cNvPr>
          <p:cNvPicPr>
            <a:picLocks noChangeAspect="1"/>
          </p:cNvPicPr>
          <p:nvPr/>
        </p:nvPicPr>
        <p:blipFill rotWithShape="1">
          <a:blip r:embed="rId2"/>
          <a:srcRect l="-134" t="21298" r="1" b="11086"/>
          <a:stretch/>
        </p:blipFill>
        <p:spPr>
          <a:xfrm>
            <a:off x="0" y="0"/>
            <a:ext cx="6767253" cy="6858000"/>
          </a:xfrm>
          <a:prstGeom prst="rect">
            <a:avLst/>
          </a:prstGeom>
        </p:spPr>
      </p:pic>
      <p:sp>
        <p:nvSpPr>
          <p:cNvPr id="4" name="Text Placeholder 3"/>
          <p:cNvSpPr>
            <a:spLocks noGrp="1"/>
          </p:cNvSpPr>
          <p:nvPr>
            <p:ph type="body" sz="quarter" idx="13"/>
          </p:nvPr>
        </p:nvSpPr>
        <p:spPr>
          <a:xfrm>
            <a:off x="7059965" y="6119334"/>
            <a:ext cx="4780722" cy="381000"/>
          </a:xfrm>
        </p:spPr>
        <p:txBody>
          <a:bodyPr vert="horz" lIns="0" tIns="0" rIns="0" bIns="0" rtlCol="0" anchor="t">
            <a:noAutofit/>
          </a:bodyPr>
          <a:lstStyle/>
          <a:p>
            <a:pPr algn="r"/>
            <a:r>
              <a:rPr lang="en-GB" sz="1600" dirty="0"/>
              <a:t>Sam </a:t>
            </a:r>
            <a:r>
              <a:rPr lang="en-GB" sz="1600" dirty="0" err="1"/>
              <a:t>Kyeremetang</a:t>
            </a:r>
            <a:r>
              <a:rPr lang="en-GB" sz="1600" dirty="0"/>
              <a:t> (Medical Director) and Hannah McLoughlin (Deputy Medical Director)</a:t>
            </a:r>
            <a:endParaRPr lang="en-US" sz="1600" dirty="0"/>
          </a:p>
        </p:txBody>
      </p:sp>
      <p:sp>
        <p:nvSpPr>
          <p:cNvPr id="2" name="Subtitle 1"/>
          <p:cNvSpPr>
            <a:spLocks noGrp="1"/>
          </p:cNvSpPr>
          <p:nvPr>
            <p:ph type="subTitle" idx="1"/>
          </p:nvPr>
        </p:nvSpPr>
        <p:spPr>
          <a:xfrm>
            <a:off x="7059965" y="5638998"/>
            <a:ext cx="4780722" cy="291139"/>
          </a:xfrm>
        </p:spPr>
        <p:txBody>
          <a:bodyPr vert="horz" lIns="0" tIns="0" rIns="0" bIns="0" rtlCol="0" anchor="t">
            <a:noAutofit/>
          </a:bodyPr>
          <a:lstStyle/>
          <a:p>
            <a:pPr algn="r"/>
            <a:r>
              <a:rPr lang="en-GB" sz="2400" b="1" dirty="0"/>
              <a:t>PLI September 2026</a:t>
            </a:r>
            <a:endParaRPr lang="en-US" sz="2400" dirty="0"/>
          </a:p>
        </p:txBody>
      </p:sp>
      <p:sp>
        <p:nvSpPr>
          <p:cNvPr id="5" name="AutoShape 2" descr="A person in blue scrubs and glasses standing on a railing with a city behind him&#10;&#10;Description automatically generated">
            <a:extLst>
              <a:ext uri="{FF2B5EF4-FFF2-40B4-BE49-F238E27FC236}">
                <a16:creationId xmlns:a16="http://schemas.microsoft.com/office/drawing/2014/main" id="{27F193E0-7D2F-414D-A5C2-B31CC11079AD}"/>
              </a:ext>
            </a:extLst>
          </p:cNvPr>
          <p:cNvSpPr>
            <a:spLocks noChangeAspect="1" noChangeArrowheads="1"/>
          </p:cNvSpPr>
          <p:nvPr/>
        </p:nvSpPr>
        <p:spPr bwMode="auto">
          <a:xfrm>
            <a:off x="5981700" y="331470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GB" sz="1350"/>
          </a:p>
        </p:txBody>
      </p:sp>
      <p:pic>
        <p:nvPicPr>
          <p:cNvPr id="6" name="Picture 5">
            <a:extLst>
              <a:ext uri="{FF2B5EF4-FFF2-40B4-BE49-F238E27FC236}">
                <a16:creationId xmlns:a16="http://schemas.microsoft.com/office/drawing/2014/main" id="{A64A6851-30CE-4F6A-AEF6-4AD59C2A60CB}"/>
              </a:ext>
            </a:extLst>
          </p:cNvPr>
          <p:cNvPicPr>
            <a:picLocks noChangeAspect="1"/>
          </p:cNvPicPr>
          <p:nvPr/>
        </p:nvPicPr>
        <p:blipFill>
          <a:blip r:embed="rId3"/>
          <a:stretch>
            <a:fillRect/>
          </a:stretch>
        </p:blipFill>
        <p:spPr>
          <a:xfrm>
            <a:off x="8688362" y="284016"/>
            <a:ext cx="3231122" cy="186066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31607" y="1882746"/>
            <a:ext cx="6172200" cy="315516"/>
          </a:xfrm>
        </p:spPr>
        <p:txBody>
          <a:bodyPr rtlCol="0">
            <a:normAutofit fontScale="90000"/>
          </a:bodyPr>
          <a:lstStyle/>
          <a:p>
            <a:pPr eaLnBrk="1" fontAlgn="auto" hangingPunct="1">
              <a:spcBef>
                <a:spcPct val="50000"/>
              </a:spcBef>
              <a:spcAft>
                <a:spcPts val="0"/>
              </a:spcAft>
              <a:defRPr/>
            </a:pPr>
            <a:r>
              <a:rPr lang="en-GB" altLang="en-US" sz="2400" dirty="0">
                <a:solidFill>
                  <a:srgbClr val="D12A79"/>
                </a:solidFill>
                <a:latin typeface="+mj-lt"/>
                <a:ea typeface="+mn-ea"/>
                <a:cs typeface="+mn-cs"/>
              </a:rPr>
              <a:t>Agenda </a:t>
            </a:r>
          </a:p>
        </p:txBody>
      </p:sp>
      <p:sp>
        <p:nvSpPr>
          <p:cNvPr id="25603" name="Rectangle 3"/>
          <p:cNvSpPr>
            <a:spLocks noGrp="1" noChangeArrowheads="1"/>
          </p:cNvSpPr>
          <p:nvPr>
            <p:ph idx="1"/>
          </p:nvPr>
        </p:nvSpPr>
        <p:spPr>
          <a:xfrm>
            <a:off x="231607" y="2509901"/>
            <a:ext cx="11804680" cy="3186113"/>
          </a:xfrm>
        </p:spPr>
        <p:txBody>
          <a:bodyPr/>
          <a:lstStyle/>
          <a:p>
            <a:r>
              <a:rPr lang="en-GB" b="1" dirty="0"/>
              <a:t>Developments in Palliative and End of life Care</a:t>
            </a:r>
          </a:p>
          <a:p>
            <a:r>
              <a:rPr lang="en-GB" b="1" dirty="0"/>
              <a:t>Themes from feedback</a:t>
            </a:r>
          </a:p>
          <a:p>
            <a:r>
              <a:rPr lang="en-GB" b="1" dirty="0"/>
              <a:t>How to Refer into our services</a:t>
            </a:r>
          </a:p>
          <a:p>
            <a:r>
              <a:rPr lang="en-GB" b="1" dirty="0"/>
              <a:t>Our services</a:t>
            </a:r>
          </a:p>
          <a:p>
            <a:r>
              <a:rPr lang="en-GB" b="1" dirty="0"/>
              <a:t>Learning and Development Opportunities </a:t>
            </a:r>
          </a:p>
          <a:p>
            <a:r>
              <a:rPr lang="en-GB" b="1" dirty="0"/>
              <a:t>Discussion around new ways of working</a:t>
            </a:r>
          </a:p>
          <a:p>
            <a:endParaRPr lang="en-GB" b="1" dirty="0"/>
          </a:p>
          <a:p>
            <a:endParaRPr lang="en-GB" b="1" dirty="0"/>
          </a:p>
          <a:p>
            <a:endParaRPr lang="en-GB" b="1" dirty="0"/>
          </a:p>
          <a:p>
            <a:endParaRPr lang="en-GB" b="1" dirty="0"/>
          </a:p>
          <a:p>
            <a:endParaRPr lang="en-GB" dirty="0"/>
          </a:p>
          <a:p>
            <a:pPr eaLnBrk="1" hangingPunct="1">
              <a:buClr>
                <a:srgbClr val="D12A79"/>
              </a:buClr>
              <a:buFont typeface="Arial" charset="0"/>
              <a:buChar char="•"/>
              <a:defRPr/>
            </a:pPr>
            <a:endParaRPr lang="en-GB" altLang="en-US" b="1" dirty="0">
              <a:solidFill>
                <a:srgbClr val="D12A79"/>
              </a:solidFill>
              <a:latin typeface="+mj-lt"/>
              <a:cs typeface="Arial" charset="0"/>
            </a:endParaRPr>
          </a:p>
          <a:p>
            <a:pPr eaLnBrk="1" hangingPunct="1">
              <a:buClr>
                <a:srgbClr val="D12A79"/>
              </a:buClr>
              <a:buFont typeface="Arial" charset="0"/>
              <a:buChar char="•"/>
              <a:defRPr/>
            </a:pPr>
            <a:endParaRPr lang="en-GB" altLang="en-US" b="1" dirty="0">
              <a:solidFill>
                <a:srgbClr val="D12A79"/>
              </a:solidFill>
              <a:latin typeface="+mj-lt"/>
              <a:cs typeface="Arial" charset="0"/>
            </a:endParaRPr>
          </a:p>
        </p:txBody>
      </p:sp>
      <p:sp>
        <p:nvSpPr>
          <p:cNvPr id="2" name="Rectangle 1">
            <a:extLst>
              <a:ext uri="{FF2B5EF4-FFF2-40B4-BE49-F238E27FC236}">
                <a16:creationId xmlns:a16="http://schemas.microsoft.com/office/drawing/2014/main" id="{BE2B2982-70E8-40B4-8E14-CCE65A402CFA}"/>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045985F6-1D7D-4838-8819-32CBDAF526D7}"/>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92678073-D13D-4E17-9E7C-DE4977B76B7A}"/>
              </a:ext>
            </a:extLst>
          </p:cNvPr>
          <p:cNvPicPr>
            <a:picLocks noChangeAspect="1"/>
          </p:cNvPicPr>
          <p:nvPr/>
        </p:nvPicPr>
        <p:blipFill rotWithShape="1">
          <a:blip r:embed="rId3"/>
          <a:srcRect b="24551"/>
          <a:stretch/>
        </p:blipFill>
        <p:spPr>
          <a:xfrm>
            <a:off x="216129" y="249050"/>
            <a:ext cx="2393099" cy="1039754"/>
          </a:xfrm>
          <a:prstGeom prst="rect">
            <a:avLst/>
          </a:prstGeom>
        </p:spPr>
      </p:pic>
    </p:spTree>
    <p:extLst>
      <p:ext uri="{BB962C8B-B14F-4D97-AF65-F5344CB8AC3E}">
        <p14:creationId xmlns:p14="http://schemas.microsoft.com/office/powerpoint/2010/main" val="454909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54D258-F948-DFC1-1C75-EB1CF2CA67B0}"/>
              </a:ext>
            </a:extLst>
          </p:cNvPr>
          <p:cNvPicPr>
            <a:picLocks noChangeAspect="1"/>
          </p:cNvPicPr>
          <p:nvPr/>
        </p:nvPicPr>
        <p:blipFill>
          <a:blip r:embed="rId2"/>
          <a:stretch>
            <a:fillRect/>
          </a:stretch>
        </p:blipFill>
        <p:spPr>
          <a:xfrm>
            <a:off x="1856783" y="3854826"/>
            <a:ext cx="8478433" cy="2437095"/>
          </a:xfrm>
          <a:prstGeom prst="rect">
            <a:avLst/>
          </a:prstGeom>
        </p:spPr>
      </p:pic>
      <p:sp>
        <p:nvSpPr>
          <p:cNvPr id="7" name="TextBox 6">
            <a:extLst>
              <a:ext uri="{FF2B5EF4-FFF2-40B4-BE49-F238E27FC236}">
                <a16:creationId xmlns:a16="http://schemas.microsoft.com/office/drawing/2014/main" id="{8304430E-677A-D959-D2B4-418EC6D4CC83}"/>
              </a:ext>
            </a:extLst>
          </p:cNvPr>
          <p:cNvSpPr txBox="1"/>
          <p:nvPr/>
        </p:nvSpPr>
        <p:spPr>
          <a:xfrm>
            <a:off x="1219200" y="6172200"/>
            <a:ext cx="10464800" cy="457200"/>
          </a:xfrm>
          <a:prstGeom prst="rect">
            <a:avLst/>
          </a:prstGeom>
          <a:solidFill>
            <a:schemeClr val="bg2"/>
          </a:solidFill>
        </p:spPr>
        <p:txBody>
          <a:bodyPr wrap="square" lIns="0" tIns="0" rIns="0" bIns="0"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Tahoma"/>
                <a:ea typeface="+mn-ea"/>
                <a:cs typeface="+mn-cs"/>
              </a:rPr>
              <a:t>Early identification, Continuity of Care, Integration, coordination and Neighbourhood health likely to feature heavily  </a:t>
            </a:r>
          </a:p>
        </p:txBody>
      </p:sp>
      <p:pic>
        <p:nvPicPr>
          <p:cNvPr id="9" name="Picture 8">
            <a:extLst>
              <a:ext uri="{FF2B5EF4-FFF2-40B4-BE49-F238E27FC236}">
                <a16:creationId xmlns:a16="http://schemas.microsoft.com/office/drawing/2014/main" id="{EB840422-02A7-0786-0B44-1DACD1AECB33}"/>
              </a:ext>
            </a:extLst>
          </p:cNvPr>
          <p:cNvPicPr>
            <a:picLocks noChangeAspect="1"/>
          </p:cNvPicPr>
          <p:nvPr/>
        </p:nvPicPr>
        <p:blipFill>
          <a:blip r:embed="rId3"/>
          <a:stretch>
            <a:fillRect/>
          </a:stretch>
        </p:blipFill>
        <p:spPr>
          <a:xfrm>
            <a:off x="1856784" y="1397000"/>
            <a:ext cx="8478433" cy="1174914"/>
          </a:xfrm>
          <a:prstGeom prst="rect">
            <a:avLst/>
          </a:prstGeom>
        </p:spPr>
      </p:pic>
      <p:sp>
        <p:nvSpPr>
          <p:cNvPr id="12" name="Title 3">
            <a:extLst>
              <a:ext uri="{FF2B5EF4-FFF2-40B4-BE49-F238E27FC236}">
                <a16:creationId xmlns:a16="http://schemas.microsoft.com/office/drawing/2014/main" id="{DAE881A8-4261-F4B5-E571-BE5886B0DA5A}"/>
              </a:ext>
            </a:extLst>
          </p:cNvPr>
          <p:cNvSpPr txBox="1">
            <a:spLocks/>
          </p:cNvSpPr>
          <p:nvPr/>
        </p:nvSpPr>
        <p:spPr>
          <a:xfrm>
            <a:off x="1981200" y="2771516"/>
            <a:ext cx="9702800" cy="883709"/>
          </a:xfrm>
          <a:prstGeom prst="rect">
            <a:avLst/>
          </a:prstGeom>
        </p:spPr>
        <p:txBody>
          <a:bodyPr vert="horz" lIns="60960" tIns="30480" rIns="60960" bIns="30480" rtlCol="0" anchor="ctr">
            <a:noAutofit/>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609630" rtl="0" eaLnBrk="1" fontAlgn="auto" latinLnBrk="0" hangingPunct="1">
              <a:lnSpc>
                <a:spcPct val="90000"/>
              </a:lnSpc>
              <a:spcBef>
                <a:spcPct val="0"/>
              </a:spcBef>
              <a:spcAft>
                <a:spcPts val="0"/>
              </a:spcAft>
              <a:buClrTx/>
              <a:buSzTx/>
              <a:buFontTx/>
              <a:buNone/>
              <a:tabLst/>
              <a:defRPr/>
            </a:pPr>
            <a:r>
              <a:rPr kumimoji="0" lang="en-GB" sz="4000" b="1" i="0" u="none" strike="noStrike" kern="1200" cap="none" spc="0" normalizeH="0" baseline="0" noProof="0" dirty="0">
                <a:ln>
                  <a:noFill/>
                </a:ln>
                <a:solidFill>
                  <a:srgbClr val="231F20"/>
                </a:solidFill>
                <a:effectLst/>
                <a:uLnTx/>
                <a:uFillTx/>
                <a:latin typeface="Arial" panose="020B0604020202020204"/>
                <a:ea typeface="+mj-ea"/>
                <a:cs typeface="+mj-cs"/>
              </a:rPr>
              <a:t>Palliative Care &amp;End of Life Care Modern Service Framework update</a:t>
            </a:r>
          </a:p>
        </p:txBody>
      </p:sp>
    </p:spTree>
    <p:extLst>
      <p:ext uri="{BB962C8B-B14F-4D97-AF65-F5344CB8AC3E}">
        <p14:creationId xmlns:p14="http://schemas.microsoft.com/office/powerpoint/2010/main" val="215900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99B42BA-33E7-B59C-DD03-9FBBBB5F5A8F}"/>
              </a:ext>
            </a:extLst>
          </p:cNvPr>
          <p:cNvPicPr>
            <a:picLocks noChangeAspect="1"/>
          </p:cNvPicPr>
          <p:nvPr/>
        </p:nvPicPr>
        <p:blipFill>
          <a:blip r:embed="rId2"/>
          <a:stretch>
            <a:fillRect/>
          </a:stretch>
        </p:blipFill>
        <p:spPr>
          <a:xfrm>
            <a:off x="369026" y="1387173"/>
            <a:ext cx="4690515" cy="2213429"/>
          </a:xfrm>
          <a:prstGeom prst="rect">
            <a:avLst/>
          </a:prstGeom>
        </p:spPr>
      </p:pic>
      <p:sp>
        <p:nvSpPr>
          <p:cNvPr id="15" name="Rectangle 3">
            <a:extLst>
              <a:ext uri="{FF2B5EF4-FFF2-40B4-BE49-F238E27FC236}">
                <a16:creationId xmlns:a16="http://schemas.microsoft.com/office/drawing/2014/main" id="{1813823A-9D5A-E5A5-23CA-7AC5412D7A60}"/>
              </a:ext>
            </a:extLst>
          </p:cNvPr>
          <p:cNvSpPr txBox="1">
            <a:spLocks noChangeArrowheads="1"/>
          </p:cNvSpPr>
          <p:nvPr/>
        </p:nvSpPr>
        <p:spPr>
          <a:xfrm>
            <a:off x="369026" y="3666744"/>
            <a:ext cx="9686823" cy="2358454"/>
          </a:xfrm>
          <a:prstGeom prst="rect">
            <a:avLst/>
          </a:prstGeom>
        </p:spPr>
        <p:txBody>
          <a:bodyPr/>
          <a:lstStyle>
            <a:lvl1pPr marL="257175" indent="-257175" algn="l" defTabSz="342900"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1pPr>
            <a:lvl2pPr marL="557213" indent="-214313" algn="l" defTabSz="342900"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defTabSz="342900"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257188" marR="0" lvl="0" indent="-257188" algn="l" defTabSz="342917"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GB" sz="1400" b="1" i="0" u="none" strike="noStrike" kern="1200" cap="none" spc="0" normalizeH="0" baseline="0" noProof="0" dirty="0">
                <a:ln>
                  <a:noFill/>
                </a:ln>
                <a:solidFill>
                  <a:prstClr val="black"/>
                </a:solidFill>
                <a:effectLst/>
                <a:uLnTx/>
                <a:uFillTx/>
                <a:latin typeface="Tahoma"/>
                <a:ea typeface="+mn-ea"/>
                <a:cs typeface="+mn-cs"/>
              </a:rPr>
              <a:t>Goal 1: improve health outcomes</a:t>
            </a:r>
            <a:br>
              <a:rPr kumimoji="0" lang="en-GB" sz="1400" b="1" i="0" u="none" strike="noStrike" kern="1200" cap="none" spc="0" normalizeH="0" baseline="0" noProof="0" dirty="0">
                <a:ln>
                  <a:noFill/>
                </a:ln>
                <a:solidFill>
                  <a:prstClr val="black"/>
                </a:solidFill>
                <a:effectLst/>
                <a:uLnTx/>
                <a:uFillTx/>
                <a:latin typeface="Tahoma"/>
                <a:ea typeface="+mn-ea"/>
                <a:cs typeface="+mn-cs"/>
              </a:rPr>
            </a:br>
            <a:r>
              <a:rPr kumimoji="0" lang="en-GB" sz="1400" b="1" i="0" u="none" strike="noStrike" kern="1200" cap="none" spc="0" normalizeH="0" baseline="0" noProof="0" dirty="0">
                <a:ln>
                  <a:noFill/>
                </a:ln>
                <a:solidFill>
                  <a:prstClr val="black"/>
                </a:solidFill>
                <a:effectLst/>
                <a:uLnTx/>
                <a:uFillTx/>
                <a:latin typeface="Tahoma"/>
                <a:ea typeface="+mn-ea"/>
                <a:cs typeface="+mn-cs"/>
              </a:rPr>
              <a:t>We aim to improve health outcomes with specific focus on high-priority cohorts: </a:t>
            </a:r>
          </a:p>
          <a:p>
            <a:pPr marL="557241" marR="0" lvl="1" indent="-214324" algn="l" defTabSz="342917"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GB" sz="1400" b="1" i="0" u="none" strike="noStrike" kern="1200" cap="none" spc="0" normalizeH="0" baseline="0" noProof="0" dirty="0">
                <a:ln>
                  <a:noFill/>
                </a:ln>
                <a:solidFill>
                  <a:prstClr val="black"/>
                </a:solidFill>
                <a:effectLst/>
                <a:uLnTx/>
                <a:uFillTx/>
                <a:latin typeface="Tahoma"/>
                <a:ea typeface="+mn-ea"/>
                <a:cs typeface="+mn-cs"/>
              </a:rPr>
              <a:t>people with frailty </a:t>
            </a:r>
          </a:p>
          <a:p>
            <a:pPr marL="557241" marR="0" lvl="1" indent="-214324" algn="l" defTabSz="342917"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GB" sz="1400" b="1" i="0" u="none" strike="noStrike" kern="1200" cap="none" spc="0" normalizeH="0" baseline="0" noProof="0" dirty="0">
                <a:ln>
                  <a:noFill/>
                </a:ln>
                <a:solidFill>
                  <a:prstClr val="black"/>
                </a:solidFill>
                <a:effectLst/>
                <a:uLnTx/>
                <a:uFillTx/>
                <a:latin typeface="Tahoma"/>
                <a:ea typeface="+mn-ea"/>
                <a:cs typeface="+mn-cs"/>
              </a:rPr>
              <a:t>care home residents' housebound patients </a:t>
            </a:r>
          </a:p>
          <a:p>
            <a:pPr marL="557241" marR="0" lvl="1" indent="-214324" algn="l" defTabSz="342917"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prstClr val="black"/>
                </a:solidFill>
                <a:effectLst/>
                <a:uLnTx/>
                <a:uFillTx/>
                <a:latin typeface="Tahoma"/>
                <a:ea typeface="+mn-ea"/>
                <a:cs typeface="+mn-cs"/>
              </a:rPr>
              <a:t>those receiving end of life care</a:t>
            </a:r>
          </a:p>
          <a:p>
            <a:pPr marL="257188" marR="0" lvl="0" indent="-257188" algn="l" defTabSz="342917"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GB" sz="1400" b="1" i="0" u="none" strike="noStrike" kern="1200" cap="none" spc="0" normalizeH="0" baseline="0" noProof="0" dirty="0">
                <a:ln>
                  <a:noFill/>
                </a:ln>
                <a:solidFill>
                  <a:prstClr val="black"/>
                </a:solidFill>
                <a:effectLst/>
                <a:uLnTx/>
                <a:uFillTx/>
                <a:latin typeface="Tahoma"/>
                <a:ea typeface="+mn-ea"/>
                <a:cs typeface="+mn-cs"/>
              </a:rPr>
              <a:t>Goal 1 objectives and metrics (compared with 2025 to 2026 baseline)</a:t>
            </a:r>
          </a:p>
          <a:p>
            <a:pPr marL="557241" marR="0" lvl="1" indent="-214324" algn="l" defTabSz="342917"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GB" sz="1400" b="1" i="0" u="none" strike="noStrike" kern="1200" cap="none" spc="0" normalizeH="0" baseline="0" noProof="0" dirty="0">
                <a:ln>
                  <a:noFill/>
                </a:ln>
                <a:solidFill>
                  <a:prstClr val="black"/>
                </a:solidFill>
                <a:effectLst/>
                <a:uLnTx/>
                <a:uFillTx/>
                <a:latin typeface="Tahoma"/>
                <a:ea typeface="+mn-ea"/>
                <a:cs typeface="+mn-cs"/>
              </a:rPr>
              <a:t>better identify people coming to the end of life and improve access to services so people can die in a place of their choosing. By March 2029, we aim to:</a:t>
            </a:r>
          </a:p>
          <a:p>
            <a:pPr marL="557241" marR="0" lvl="1" indent="-214324" algn="l" defTabSz="342917"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GB" sz="1400" b="1" i="0" u="none" strike="noStrike" kern="1200" cap="none" spc="0" normalizeH="0" baseline="0" noProof="0" dirty="0">
                <a:ln>
                  <a:noFill/>
                </a:ln>
                <a:solidFill>
                  <a:prstClr val="black"/>
                </a:solidFill>
                <a:effectLst/>
                <a:uLnTx/>
                <a:uFillTx/>
                <a:latin typeface="Tahoma"/>
                <a:ea typeface="+mn-ea"/>
                <a:cs typeface="+mn-cs"/>
              </a:rPr>
              <a:t>increase the number of people identified as approaching end of life by 10%</a:t>
            </a:r>
          </a:p>
          <a:p>
            <a:pPr marL="557241" marR="0" lvl="1" indent="-214324" algn="l" defTabSz="342917"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GB" sz="1400" b="1" i="0" u="none" strike="noStrike" kern="1200" cap="none" spc="0" normalizeH="0" baseline="0" noProof="0" dirty="0">
                <a:ln>
                  <a:noFill/>
                </a:ln>
                <a:solidFill>
                  <a:prstClr val="black"/>
                </a:solidFill>
                <a:effectLst/>
                <a:uLnTx/>
                <a:uFillTx/>
                <a:latin typeface="Tahoma"/>
                <a:ea typeface="+mn-ea"/>
                <a:cs typeface="+mn-cs"/>
              </a:rPr>
              <a:t>reduce non-elective admissions and bed days of one day or over for people in the end of life cohort by 10%</a:t>
            </a:r>
          </a:p>
          <a:p>
            <a:pPr marL="257188" marR="0" lvl="0" indent="-257188" algn="l" defTabSz="342917"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en-GB" sz="1800" b="1" i="0" u="none" strike="noStrike" kern="1200" cap="none" spc="0" normalizeH="0" baseline="0" noProof="0" dirty="0">
              <a:ln>
                <a:noFill/>
              </a:ln>
              <a:solidFill>
                <a:prstClr val="black"/>
              </a:solidFill>
              <a:effectLst/>
              <a:uLnTx/>
              <a:uFillTx/>
              <a:latin typeface="Tahoma"/>
              <a:ea typeface="+mn-ea"/>
              <a:cs typeface="+mn-cs"/>
            </a:endParaRPr>
          </a:p>
          <a:p>
            <a:pPr marL="257188" marR="0" lvl="0" indent="-257188" algn="l" defTabSz="342917" rtl="0" eaLnBrk="0" fontAlgn="base" latinLnBrk="0" hangingPunct="0">
              <a:lnSpc>
                <a:spcPct val="100000"/>
              </a:lnSpc>
              <a:spcBef>
                <a:spcPct val="20000"/>
              </a:spcBef>
              <a:spcAft>
                <a:spcPct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Tahoma"/>
              <a:ea typeface="+mn-ea"/>
              <a:cs typeface="+mn-cs"/>
            </a:endParaRPr>
          </a:p>
          <a:p>
            <a:pPr marL="257188" marR="0" lvl="0" indent="-257188" algn="l" defTabSz="342917" rtl="0" eaLnBrk="1" fontAlgn="base" latinLnBrk="0" hangingPunct="1">
              <a:lnSpc>
                <a:spcPct val="100000"/>
              </a:lnSpc>
              <a:spcBef>
                <a:spcPct val="20000"/>
              </a:spcBef>
              <a:spcAft>
                <a:spcPct val="0"/>
              </a:spcAft>
              <a:buClr>
                <a:srgbClr val="D12A79"/>
              </a:buClr>
              <a:buSzTx/>
              <a:buFont typeface="Arial" charset="0"/>
              <a:buChar char="•"/>
              <a:tabLst/>
              <a:defRPr/>
            </a:pPr>
            <a:endParaRPr kumimoji="0" lang="en-GB" altLang="en-US" sz="1800" b="1" i="0" u="none" strike="noStrike" kern="1200" cap="none" spc="0" normalizeH="0" baseline="0" noProof="0" dirty="0">
              <a:ln>
                <a:noFill/>
              </a:ln>
              <a:solidFill>
                <a:srgbClr val="D12A79"/>
              </a:solidFill>
              <a:effectLst/>
              <a:uLnTx/>
              <a:uFillTx/>
              <a:latin typeface="Tahoma"/>
              <a:ea typeface="+mn-ea"/>
              <a:cs typeface="Arial" charset="0"/>
            </a:endParaRPr>
          </a:p>
          <a:p>
            <a:pPr marL="257188" marR="0" lvl="0" indent="-257188" algn="l" defTabSz="342917" rtl="0" eaLnBrk="1" fontAlgn="base" latinLnBrk="0" hangingPunct="1">
              <a:lnSpc>
                <a:spcPct val="100000"/>
              </a:lnSpc>
              <a:spcBef>
                <a:spcPct val="20000"/>
              </a:spcBef>
              <a:spcAft>
                <a:spcPct val="0"/>
              </a:spcAft>
              <a:buClr>
                <a:srgbClr val="D12A79"/>
              </a:buClr>
              <a:buSzTx/>
              <a:buFont typeface="Arial" charset="0"/>
              <a:buChar char="•"/>
              <a:tabLst/>
              <a:defRPr/>
            </a:pPr>
            <a:endParaRPr kumimoji="0" lang="en-GB" altLang="en-US" sz="1800" b="1" i="0" u="none" strike="noStrike" kern="1200" cap="none" spc="0" normalizeH="0" baseline="0" noProof="0" dirty="0">
              <a:ln>
                <a:noFill/>
              </a:ln>
              <a:solidFill>
                <a:srgbClr val="D12A79"/>
              </a:solidFill>
              <a:effectLst/>
              <a:uLnTx/>
              <a:uFillTx/>
              <a:latin typeface="Tahoma"/>
              <a:ea typeface="+mn-ea"/>
              <a:cs typeface="Arial" charset="0"/>
            </a:endParaRPr>
          </a:p>
        </p:txBody>
      </p:sp>
    </p:spTree>
    <p:extLst>
      <p:ext uri="{BB962C8B-B14F-4D97-AF65-F5344CB8AC3E}">
        <p14:creationId xmlns:p14="http://schemas.microsoft.com/office/powerpoint/2010/main" val="320646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62F9BAC-61B7-16B1-58C0-F3634983284F}"/>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3C3488DD-56D7-3110-3A19-792076DEA0E3}"/>
              </a:ext>
            </a:extLst>
          </p:cNvPr>
          <p:cNvSpPr>
            <a:spLocks noGrp="1" noChangeArrowheads="1"/>
          </p:cNvSpPr>
          <p:nvPr>
            <p:ph type="ctrTitle"/>
          </p:nvPr>
        </p:nvSpPr>
        <p:spPr>
          <a:xfrm>
            <a:off x="914400" y="2130428"/>
            <a:ext cx="10363200" cy="565271"/>
          </a:xfrm>
        </p:spPr>
        <p:txBody>
          <a:bodyPr rtlCol="0">
            <a:normAutofit/>
          </a:bodyPr>
          <a:lstStyle/>
          <a:p>
            <a:pPr eaLnBrk="1" fontAlgn="auto" hangingPunct="1">
              <a:spcBef>
                <a:spcPct val="50000"/>
              </a:spcBef>
              <a:spcAft>
                <a:spcPts val="0"/>
              </a:spcAft>
              <a:defRPr/>
            </a:pPr>
            <a:r>
              <a:rPr lang="en-GB" altLang="en-US" sz="2400" dirty="0">
                <a:solidFill>
                  <a:srgbClr val="D12A79"/>
                </a:solidFill>
                <a:latin typeface="+mj-lt"/>
                <a:ea typeface="+mn-ea"/>
                <a:cs typeface="+mn-cs"/>
              </a:rPr>
              <a:t>Palliative Care and End of life care</a:t>
            </a:r>
          </a:p>
        </p:txBody>
      </p:sp>
      <p:sp>
        <p:nvSpPr>
          <p:cNvPr id="25603" name="Rectangle 3">
            <a:extLst>
              <a:ext uri="{FF2B5EF4-FFF2-40B4-BE49-F238E27FC236}">
                <a16:creationId xmlns:a16="http://schemas.microsoft.com/office/drawing/2014/main" id="{6C573ECC-1ECA-AF89-B222-E264C7E5090E}"/>
              </a:ext>
            </a:extLst>
          </p:cNvPr>
          <p:cNvSpPr>
            <a:spLocks noGrp="1" noChangeArrowheads="1"/>
          </p:cNvSpPr>
          <p:nvPr>
            <p:ph type="subTitle" idx="1"/>
          </p:nvPr>
        </p:nvSpPr>
        <p:spPr/>
        <p:txBody>
          <a:bodyPr/>
          <a:lstStyle/>
          <a:p>
            <a:r>
              <a:rPr lang="en-GB" sz="3200" b="1" dirty="0"/>
              <a:t>What outcomes do you want for your patients?</a:t>
            </a:r>
          </a:p>
          <a:p>
            <a:endParaRPr lang="en-GB" b="1" dirty="0"/>
          </a:p>
          <a:p>
            <a:endParaRPr lang="en-GB" b="1" dirty="0"/>
          </a:p>
          <a:p>
            <a:endParaRPr lang="en-GB" b="1" dirty="0"/>
          </a:p>
          <a:p>
            <a:endParaRPr lang="en-GB" b="1" dirty="0"/>
          </a:p>
          <a:p>
            <a:endParaRPr lang="en-GB" dirty="0"/>
          </a:p>
          <a:p>
            <a:pPr eaLnBrk="1" hangingPunct="1">
              <a:buClr>
                <a:srgbClr val="D12A79"/>
              </a:buClr>
              <a:buFont typeface="Arial" charset="0"/>
              <a:buChar char="•"/>
              <a:defRPr/>
            </a:pPr>
            <a:endParaRPr lang="en-GB" altLang="en-US" b="1" dirty="0">
              <a:solidFill>
                <a:srgbClr val="D12A79"/>
              </a:solidFill>
              <a:latin typeface="+mj-lt"/>
              <a:cs typeface="Arial" charset="0"/>
            </a:endParaRPr>
          </a:p>
          <a:p>
            <a:pPr eaLnBrk="1" hangingPunct="1">
              <a:buClr>
                <a:srgbClr val="D12A79"/>
              </a:buClr>
              <a:buFont typeface="Arial" charset="0"/>
              <a:buChar char="•"/>
              <a:defRPr/>
            </a:pPr>
            <a:endParaRPr lang="en-GB" altLang="en-US" b="1" dirty="0">
              <a:solidFill>
                <a:srgbClr val="D12A79"/>
              </a:solidFill>
              <a:latin typeface="+mj-lt"/>
              <a:cs typeface="Arial" charset="0"/>
            </a:endParaRPr>
          </a:p>
        </p:txBody>
      </p:sp>
      <p:sp>
        <p:nvSpPr>
          <p:cNvPr id="2" name="Rectangle 1">
            <a:extLst>
              <a:ext uri="{FF2B5EF4-FFF2-40B4-BE49-F238E27FC236}">
                <a16:creationId xmlns:a16="http://schemas.microsoft.com/office/drawing/2014/main" id="{522CE430-C6B1-62AD-B97B-FB2DEEAC4DA3}"/>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597C09FB-EE93-1AAD-E0FC-E6E10E94C0F1}"/>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4D29F606-9E7A-2C0F-9486-EBE37F75ECDB}"/>
              </a:ext>
            </a:extLst>
          </p:cNvPr>
          <p:cNvPicPr>
            <a:picLocks noChangeAspect="1"/>
          </p:cNvPicPr>
          <p:nvPr/>
        </p:nvPicPr>
        <p:blipFill rotWithShape="1">
          <a:blip r:embed="rId3"/>
          <a:srcRect b="24551"/>
          <a:stretch/>
        </p:blipFill>
        <p:spPr>
          <a:xfrm>
            <a:off x="216129" y="249050"/>
            <a:ext cx="2393099" cy="1039754"/>
          </a:xfrm>
          <a:prstGeom prst="rect">
            <a:avLst/>
          </a:prstGeom>
        </p:spPr>
      </p:pic>
    </p:spTree>
    <p:extLst>
      <p:ext uri="{BB962C8B-B14F-4D97-AF65-F5344CB8AC3E}">
        <p14:creationId xmlns:p14="http://schemas.microsoft.com/office/powerpoint/2010/main" val="147964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75CC7"/>
        </a:solidFill>
        <a:effectLst/>
      </p:bgPr>
    </p:bg>
    <p:spTree>
      <p:nvGrpSpPr>
        <p:cNvPr id="1" name="Shape 157">
          <a:extLst>
            <a:ext uri="{FF2B5EF4-FFF2-40B4-BE49-F238E27FC236}">
              <a16:creationId xmlns:a16="http://schemas.microsoft.com/office/drawing/2014/main" id="{251F88DD-5147-FA5E-DBF2-48C6E353E031}"/>
            </a:ext>
          </a:extLst>
        </p:cNvPr>
        <p:cNvGrpSpPr/>
        <p:nvPr/>
      </p:nvGrpSpPr>
      <p:grpSpPr>
        <a:xfrm>
          <a:off x="0" y="0"/>
          <a:ext cx="0" cy="0"/>
          <a:chOff x="0" y="0"/>
          <a:chExt cx="0" cy="0"/>
        </a:xfrm>
      </p:grpSpPr>
      <p:pic>
        <p:nvPicPr>
          <p:cNvPr id="36" name="Picture 35" descr="A white rectangular object with black edges&#10;&#10;AI-generated content may be incorrect.">
            <a:extLst>
              <a:ext uri="{FF2B5EF4-FFF2-40B4-BE49-F238E27FC236}">
                <a16:creationId xmlns:a16="http://schemas.microsoft.com/office/drawing/2014/main" id="{6B7BA232-A8B8-7F11-DA51-76E22AAEF79B}"/>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192000" cy="6858000"/>
          </a:xfrm>
          <a:prstGeom prst="rect">
            <a:avLst/>
          </a:prstGeom>
        </p:spPr>
      </p:pic>
      <p:sp>
        <p:nvSpPr>
          <p:cNvPr id="159" name="Google Shape;159;p30">
            <a:extLst>
              <a:ext uri="{FF2B5EF4-FFF2-40B4-BE49-F238E27FC236}">
                <a16:creationId xmlns:a16="http://schemas.microsoft.com/office/drawing/2014/main" id="{F5461187-9E71-81A2-5985-DFD0F4AF8618}"/>
              </a:ext>
            </a:extLst>
          </p:cNvPr>
          <p:cNvSpPr txBox="1"/>
          <p:nvPr/>
        </p:nvSpPr>
        <p:spPr>
          <a:xfrm>
            <a:off x="157200" y="6468000"/>
            <a:ext cx="1633600" cy="390000"/>
          </a:xfrm>
          <a:prstGeom prst="rect">
            <a:avLst/>
          </a:prstGeom>
          <a:noFill/>
          <a:ln>
            <a:noFill/>
          </a:ln>
        </p:spPr>
        <p:txBody>
          <a:bodyPr spcFirstLastPara="1" wrap="square" lIns="121900" tIns="121900" rIns="121900" bIns="121900" anchor="b"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33" b="0" i="0" u="none" strike="noStrike" kern="1200" cap="none" spc="0" normalizeH="0" baseline="0" noProof="0" dirty="0">
              <a:ln>
                <a:noFill/>
              </a:ln>
              <a:solidFill>
                <a:prstClr val="white"/>
              </a:solidFill>
              <a:effectLst/>
              <a:uLnTx/>
              <a:uFillTx/>
              <a:latin typeface="Roboto"/>
              <a:ea typeface="Roboto"/>
              <a:cs typeface="Roboto"/>
              <a:sym typeface="Roboto"/>
            </a:endParaRPr>
          </a:p>
        </p:txBody>
      </p:sp>
      <p:sp>
        <p:nvSpPr>
          <p:cNvPr id="160" name="Google Shape;160;p30">
            <a:extLst>
              <a:ext uri="{FF2B5EF4-FFF2-40B4-BE49-F238E27FC236}">
                <a16:creationId xmlns:a16="http://schemas.microsoft.com/office/drawing/2014/main" id="{7BE4C3D8-447E-E328-6102-CFD83EA15807}"/>
              </a:ext>
            </a:extLst>
          </p:cNvPr>
          <p:cNvSpPr txBox="1"/>
          <p:nvPr/>
        </p:nvSpPr>
        <p:spPr>
          <a:xfrm>
            <a:off x="10400400" y="6468000"/>
            <a:ext cx="1634400" cy="390000"/>
          </a:xfrm>
          <a:prstGeom prst="rect">
            <a:avLst/>
          </a:prstGeom>
          <a:noFill/>
          <a:ln>
            <a:noFill/>
          </a:ln>
        </p:spPr>
        <p:txBody>
          <a:bodyPr spcFirstLastPara="1" wrap="square" lIns="121900" tIns="121900" rIns="121900" bIns="1219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33" b="0" i="0" u="none" strike="noStrike" kern="1200" cap="none" spc="0" normalizeH="0" baseline="0" noProof="0" dirty="0">
                <a:ln>
                  <a:noFill/>
                </a:ln>
                <a:solidFill>
                  <a:prstClr val="white"/>
                </a:solidFill>
                <a:effectLst/>
                <a:uLnTx/>
                <a:uFillTx/>
                <a:latin typeface="Roboto"/>
                <a:ea typeface="Roboto"/>
                <a:cs typeface="Roboto"/>
                <a:sym typeface="Roboto"/>
              </a:rPr>
              <a:t>The Wilkes Institute</a:t>
            </a:r>
            <a:endParaRPr kumimoji="0" sz="933" b="0" i="0" u="none" strike="noStrike" kern="1200" cap="none" spc="0" normalizeH="0" baseline="0" noProof="0" dirty="0">
              <a:ln>
                <a:noFill/>
              </a:ln>
              <a:solidFill>
                <a:prstClr val="white"/>
              </a:solidFill>
              <a:effectLst/>
              <a:uLnTx/>
              <a:uFillTx/>
              <a:latin typeface="Roboto"/>
              <a:ea typeface="Roboto"/>
              <a:cs typeface="Roboto"/>
              <a:sym typeface="Roboto"/>
            </a:endParaRPr>
          </a:p>
        </p:txBody>
      </p:sp>
      <p:pic>
        <p:nvPicPr>
          <p:cNvPr id="32" name="Picture 31" descr="A logo with circles in the center&#10;&#10;AI-generated content may be incorrect.">
            <a:extLst>
              <a:ext uri="{FF2B5EF4-FFF2-40B4-BE49-F238E27FC236}">
                <a16:creationId xmlns:a16="http://schemas.microsoft.com/office/drawing/2014/main" id="{A7597878-5378-882E-86ED-1592773902CA}"/>
              </a:ext>
            </a:extLst>
          </p:cNvPr>
          <p:cNvPicPr>
            <a:picLocks noChangeAspect="1"/>
          </p:cNvPicPr>
          <p:nvPr/>
        </p:nvPicPr>
        <p:blipFill>
          <a:blip r:embed="rId4"/>
          <a:stretch>
            <a:fillRect/>
          </a:stretch>
        </p:blipFill>
        <p:spPr>
          <a:xfrm>
            <a:off x="1065617" y="2558143"/>
            <a:ext cx="1393371" cy="1393371"/>
          </a:xfrm>
          <a:prstGeom prst="rect">
            <a:avLst/>
          </a:prstGeom>
        </p:spPr>
      </p:pic>
      <p:sp>
        <p:nvSpPr>
          <p:cNvPr id="33" name="TextBox 32">
            <a:extLst>
              <a:ext uri="{FF2B5EF4-FFF2-40B4-BE49-F238E27FC236}">
                <a16:creationId xmlns:a16="http://schemas.microsoft.com/office/drawing/2014/main" id="{DEA14D94-6AE7-5389-60C4-4485CBA952F6}"/>
              </a:ext>
            </a:extLst>
          </p:cNvPr>
          <p:cNvSpPr txBox="1"/>
          <p:nvPr/>
        </p:nvSpPr>
        <p:spPr>
          <a:xfrm>
            <a:off x="6096001" y="3254828"/>
            <a:ext cx="5646914"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475CC7"/>
                </a:solidFill>
                <a:effectLst/>
                <a:uLnTx/>
                <a:uFillTx/>
                <a:latin typeface="Tahoma" panose="020B0604030504040204" pitchFamily="34" charset="0"/>
                <a:ea typeface="Tahoma" panose="020B0604030504040204" pitchFamily="34" charset="0"/>
                <a:cs typeface="Tahoma" panose="020B0604030504040204" pitchFamily="34" charset="0"/>
              </a:rPr>
              <a:t>Sheffield End of Life Intelligence Project</a:t>
            </a:r>
            <a:endParaRPr kumimoji="0" lang="en-US"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35" name="Picture 34" descr="A black background with blue and purple text&#10;&#10;AI-generated content may be incorrect.">
            <a:extLst>
              <a:ext uri="{FF2B5EF4-FFF2-40B4-BE49-F238E27FC236}">
                <a16:creationId xmlns:a16="http://schemas.microsoft.com/office/drawing/2014/main" id="{B83605A9-AC9B-33B9-5D54-2D703FFF0476}"/>
              </a:ext>
            </a:extLst>
          </p:cNvPr>
          <p:cNvPicPr>
            <a:picLocks noChangeAspect="1"/>
          </p:cNvPicPr>
          <p:nvPr/>
        </p:nvPicPr>
        <p:blipFill>
          <a:blip r:embed="rId5"/>
          <a:stretch>
            <a:fillRect/>
          </a:stretch>
        </p:blipFill>
        <p:spPr>
          <a:xfrm>
            <a:off x="2121295" y="1624693"/>
            <a:ext cx="3608614" cy="3608614"/>
          </a:xfrm>
          <a:prstGeom prst="rect">
            <a:avLst/>
          </a:prstGeom>
        </p:spPr>
      </p:pic>
      <p:pic>
        <p:nvPicPr>
          <p:cNvPr id="3" name="Picture 2" descr="Sheffield City Council - Wikipedia">
            <a:extLst>
              <a:ext uri="{FF2B5EF4-FFF2-40B4-BE49-F238E27FC236}">
                <a16:creationId xmlns:a16="http://schemas.microsoft.com/office/drawing/2014/main" id="{BA46339F-53BD-25E0-07F8-7E5E3215AF2E}"/>
              </a:ext>
            </a:extLst>
          </p:cNvPr>
          <p:cNvPicPr>
            <a:picLocks noChangeAspect="1"/>
          </p:cNvPicPr>
          <p:nvPr/>
        </p:nvPicPr>
        <p:blipFill>
          <a:blip r:embed="rId6"/>
          <a:stretch>
            <a:fillRect/>
          </a:stretch>
        </p:blipFill>
        <p:spPr>
          <a:xfrm>
            <a:off x="6923194" y="4785303"/>
            <a:ext cx="949447" cy="748164"/>
          </a:xfrm>
          <a:prstGeom prst="rect">
            <a:avLst/>
          </a:prstGeom>
        </p:spPr>
      </p:pic>
      <p:pic>
        <p:nvPicPr>
          <p:cNvPr id="4" name="Picture 3" descr="News :: South Yorkshire I.C.B">
            <a:extLst>
              <a:ext uri="{FF2B5EF4-FFF2-40B4-BE49-F238E27FC236}">
                <a16:creationId xmlns:a16="http://schemas.microsoft.com/office/drawing/2014/main" id="{26B0E912-A8F6-3CE9-7BCF-99270F6D480B}"/>
              </a:ext>
            </a:extLst>
          </p:cNvPr>
          <p:cNvPicPr>
            <a:picLocks noChangeAspect="1"/>
          </p:cNvPicPr>
          <p:nvPr/>
        </p:nvPicPr>
        <p:blipFill>
          <a:blip r:embed="rId7"/>
          <a:stretch>
            <a:fillRect/>
          </a:stretch>
        </p:blipFill>
        <p:spPr>
          <a:xfrm>
            <a:off x="9382430" y="4785303"/>
            <a:ext cx="1376549" cy="743337"/>
          </a:xfrm>
          <a:prstGeom prst="rect">
            <a:avLst/>
          </a:prstGeom>
        </p:spPr>
      </p:pic>
    </p:spTree>
    <p:extLst>
      <p:ext uri="{BB962C8B-B14F-4D97-AF65-F5344CB8AC3E}">
        <p14:creationId xmlns:p14="http://schemas.microsoft.com/office/powerpoint/2010/main" val="2364136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a:extLst>
            <a:ext uri="{FF2B5EF4-FFF2-40B4-BE49-F238E27FC236}">
              <a16:creationId xmlns:a16="http://schemas.microsoft.com/office/drawing/2014/main" id="{DA350625-ABE3-88B1-7B59-2AB6E4C5010A}"/>
            </a:ext>
          </a:extLst>
        </p:cNvPr>
        <p:cNvGrpSpPr/>
        <p:nvPr/>
      </p:nvGrpSpPr>
      <p:grpSpPr>
        <a:xfrm>
          <a:off x="0" y="0"/>
          <a:ext cx="0" cy="0"/>
          <a:chOff x="0" y="0"/>
          <a:chExt cx="0" cy="0"/>
        </a:xfrm>
      </p:grpSpPr>
      <p:grpSp>
        <p:nvGrpSpPr>
          <p:cNvPr id="32" name="Group 32">
            <a:extLst>
              <a:ext uri="{FF2B5EF4-FFF2-40B4-BE49-F238E27FC236}">
                <a16:creationId xmlns:a16="http://schemas.microsoft.com/office/drawing/2014/main" id="{F7B78869-694C-CC9E-C7DE-FAB39BD664CA}"/>
              </a:ext>
            </a:extLst>
          </p:cNvPr>
          <p:cNvGrpSpPr/>
          <p:nvPr/>
        </p:nvGrpSpPr>
        <p:grpSpPr>
          <a:xfrm>
            <a:off x="685800" y="550930"/>
            <a:ext cx="2354580" cy="1212716"/>
            <a:chOff x="0" y="67459"/>
            <a:chExt cx="3294241" cy="2425430"/>
          </a:xfrm>
        </p:grpSpPr>
        <p:sp>
          <p:nvSpPr>
            <p:cNvPr id="33" name="TextBox 33">
              <a:extLst>
                <a:ext uri="{FF2B5EF4-FFF2-40B4-BE49-F238E27FC236}">
                  <a16:creationId xmlns:a16="http://schemas.microsoft.com/office/drawing/2014/main" id="{19602AAF-C8BB-EA7B-5541-3F16C33D803E}"/>
                </a:ext>
              </a:extLst>
            </p:cNvPr>
            <p:cNvSpPr txBox="1"/>
            <p:nvPr/>
          </p:nvSpPr>
          <p:spPr>
            <a:xfrm>
              <a:off x="747928" y="733055"/>
              <a:ext cx="2546313" cy="1399099"/>
            </a:xfrm>
            <a:prstGeom prst="rect">
              <a:avLst/>
            </a:prstGeom>
          </p:spPr>
          <p:txBody>
            <a:bodyPr lIns="0" tIns="0" rIns="0" bIns="0" rtlCol="0" anchor="t">
              <a:spAutoFit/>
            </a:bodyPr>
            <a:lstStyle/>
            <a:p>
              <a:pPr defTabSz="609630">
                <a:lnSpc>
                  <a:spcPts val="2693"/>
                </a:lnSpc>
              </a:pPr>
              <a:r>
                <a:rPr lang="en-US" sz="3206" b="1" spc="-118" dirty="0">
                  <a:solidFill>
                    <a:srgbClr val="485CC7"/>
                  </a:solidFill>
                  <a:latin typeface="Futura 1 Ultra-Bold"/>
                  <a:ea typeface="Futura 1 Ultra-Bold"/>
                  <a:cs typeface="Futura 1 Ultra-Bold"/>
                  <a:sym typeface="Futura 1 Ultra-Bold"/>
                </a:rPr>
                <a:t>WILKES  </a:t>
              </a:r>
            </a:p>
          </p:txBody>
        </p:sp>
        <p:sp>
          <p:nvSpPr>
            <p:cNvPr id="34" name="Freeform 34">
              <a:extLst>
                <a:ext uri="{FF2B5EF4-FFF2-40B4-BE49-F238E27FC236}">
                  <a16:creationId xmlns:a16="http://schemas.microsoft.com/office/drawing/2014/main" id="{EAF10B43-767D-927E-B0D4-1597DC32F446}"/>
                </a:ext>
              </a:extLst>
            </p:cNvPr>
            <p:cNvSpPr/>
            <p:nvPr/>
          </p:nvSpPr>
          <p:spPr>
            <a:xfrm>
              <a:off x="1846180" y="67459"/>
              <a:ext cx="1328350" cy="557004"/>
            </a:xfrm>
            <a:custGeom>
              <a:avLst/>
              <a:gdLst/>
              <a:ahLst/>
              <a:cxnLst/>
              <a:rect l="l" t="t" r="r" b="b"/>
              <a:pathLst>
                <a:path w="1328350" h="557004">
                  <a:moveTo>
                    <a:pt x="0" y="0"/>
                  </a:moveTo>
                  <a:lnTo>
                    <a:pt x="1328350" y="0"/>
                  </a:lnTo>
                  <a:lnTo>
                    <a:pt x="1328350" y="557004"/>
                  </a:lnTo>
                  <a:lnTo>
                    <a:pt x="0" y="557004"/>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35" name="TextBox 35">
              <a:extLst>
                <a:ext uri="{FF2B5EF4-FFF2-40B4-BE49-F238E27FC236}">
                  <a16:creationId xmlns:a16="http://schemas.microsoft.com/office/drawing/2014/main" id="{4263E674-5CF0-02A7-1119-6C88BF8DD367}"/>
                </a:ext>
              </a:extLst>
            </p:cNvPr>
            <p:cNvSpPr txBox="1"/>
            <p:nvPr/>
          </p:nvSpPr>
          <p:spPr>
            <a:xfrm>
              <a:off x="751636" y="1458118"/>
              <a:ext cx="2466769" cy="1034771"/>
            </a:xfrm>
            <a:prstGeom prst="rect">
              <a:avLst/>
            </a:prstGeom>
          </p:spPr>
          <p:txBody>
            <a:bodyPr lIns="0" tIns="0" rIns="0" bIns="0" rtlCol="0" anchor="t">
              <a:spAutoFit/>
            </a:bodyPr>
            <a:lstStyle/>
            <a:p>
              <a:pPr defTabSz="609630">
                <a:lnSpc>
                  <a:spcPts val="1971"/>
                </a:lnSpc>
              </a:pPr>
              <a:r>
                <a:rPr lang="en-US" sz="2346" spc="-87" dirty="0">
                  <a:solidFill>
                    <a:srgbClr val="2D2A29"/>
                  </a:solidFill>
                  <a:latin typeface="Bliss 1"/>
                  <a:ea typeface="Bliss 1"/>
                  <a:cs typeface="Bliss 1"/>
                  <a:sym typeface="Bliss 1"/>
                </a:rPr>
                <a:t>INSTITUTE </a:t>
              </a:r>
            </a:p>
          </p:txBody>
        </p:sp>
        <p:sp>
          <p:nvSpPr>
            <p:cNvPr id="36" name="TextBox 36">
              <a:extLst>
                <a:ext uri="{FF2B5EF4-FFF2-40B4-BE49-F238E27FC236}">
                  <a16:creationId xmlns:a16="http://schemas.microsoft.com/office/drawing/2014/main" id="{B55750BB-3E27-B78D-7CEB-87F5BC4D120C}"/>
                </a:ext>
              </a:extLst>
            </p:cNvPr>
            <p:cNvSpPr txBox="1"/>
            <p:nvPr/>
          </p:nvSpPr>
          <p:spPr>
            <a:xfrm>
              <a:off x="703062" y="114301"/>
              <a:ext cx="1207348" cy="525402"/>
            </a:xfrm>
            <a:prstGeom prst="rect">
              <a:avLst/>
            </a:prstGeom>
          </p:spPr>
          <p:txBody>
            <a:bodyPr lIns="0" tIns="0" rIns="0" bIns="0" rtlCol="0" anchor="t">
              <a:spAutoFit/>
            </a:bodyPr>
            <a:lstStyle/>
            <a:p>
              <a:pPr defTabSz="609630">
                <a:lnSpc>
                  <a:spcPts val="2024"/>
                </a:lnSpc>
              </a:pPr>
              <a:r>
                <a:rPr lang="en-US" sz="2409" spc="-89">
                  <a:solidFill>
                    <a:srgbClr val="2D2A29"/>
                  </a:solidFill>
                  <a:latin typeface="Bliss 1"/>
                  <a:ea typeface="Bliss 1"/>
                  <a:cs typeface="Bliss 1"/>
                  <a:sym typeface="Bliss 1"/>
                </a:rPr>
                <a:t>THE</a:t>
              </a:r>
            </a:p>
          </p:txBody>
        </p:sp>
        <p:grpSp>
          <p:nvGrpSpPr>
            <p:cNvPr id="37" name="Group 37">
              <a:extLst>
                <a:ext uri="{FF2B5EF4-FFF2-40B4-BE49-F238E27FC236}">
                  <a16:creationId xmlns:a16="http://schemas.microsoft.com/office/drawing/2014/main" id="{8615244C-998E-C288-C530-4C6EB73DDCDB}"/>
                </a:ext>
              </a:extLst>
            </p:cNvPr>
            <p:cNvGrpSpPr/>
            <p:nvPr/>
          </p:nvGrpSpPr>
          <p:grpSpPr>
            <a:xfrm>
              <a:off x="223060" y="923363"/>
              <a:ext cx="193252" cy="193252"/>
              <a:chOff x="0" y="0"/>
              <a:chExt cx="812800" cy="812800"/>
            </a:xfrm>
          </p:grpSpPr>
          <p:sp>
            <p:nvSpPr>
              <p:cNvPr id="38" name="Freeform 38">
                <a:extLst>
                  <a:ext uri="{FF2B5EF4-FFF2-40B4-BE49-F238E27FC236}">
                    <a16:creationId xmlns:a16="http://schemas.microsoft.com/office/drawing/2014/main" id="{007C3B63-BF7B-4C66-8FA7-7EA7F1887E2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00070"/>
              </a:solidFill>
            </p:spPr>
            <p:txBody>
              <a:bodyPr/>
              <a:lstStyle/>
              <a:p>
                <a:pPr defTabSz="609630"/>
                <a:endParaRPr lang="en-GB" sz="1200">
                  <a:solidFill>
                    <a:prstClr val="black"/>
                  </a:solidFill>
                  <a:latin typeface="Calibri"/>
                </a:endParaRPr>
              </a:p>
            </p:txBody>
          </p:sp>
          <p:sp>
            <p:nvSpPr>
              <p:cNvPr id="39" name="TextBox 39">
                <a:extLst>
                  <a:ext uri="{FF2B5EF4-FFF2-40B4-BE49-F238E27FC236}">
                    <a16:creationId xmlns:a16="http://schemas.microsoft.com/office/drawing/2014/main" id="{8EC74008-5BE4-6E55-552E-96A53C8F46D0}"/>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0" name="Group 40">
              <a:extLst>
                <a:ext uri="{FF2B5EF4-FFF2-40B4-BE49-F238E27FC236}">
                  <a16:creationId xmlns:a16="http://schemas.microsoft.com/office/drawing/2014/main" id="{C45F3E34-8D89-5DDB-E603-EC86382EB81C}"/>
                </a:ext>
              </a:extLst>
            </p:cNvPr>
            <p:cNvGrpSpPr/>
            <p:nvPr/>
          </p:nvGrpSpPr>
          <p:grpSpPr>
            <a:xfrm>
              <a:off x="263481" y="696921"/>
              <a:ext cx="106505" cy="106505"/>
              <a:chOff x="0" y="0"/>
              <a:chExt cx="812800" cy="812800"/>
            </a:xfrm>
          </p:grpSpPr>
          <p:sp>
            <p:nvSpPr>
              <p:cNvPr id="41" name="Freeform 41">
                <a:extLst>
                  <a:ext uri="{FF2B5EF4-FFF2-40B4-BE49-F238E27FC236}">
                    <a16:creationId xmlns:a16="http://schemas.microsoft.com/office/drawing/2014/main" id="{37CBF651-6328-7CB2-DAD0-C3650445422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2" name="TextBox 42">
                <a:extLst>
                  <a:ext uri="{FF2B5EF4-FFF2-40B4-BE49-F238E27FC236}">
                    <a16:creationId xmlns:a16="http://schemas.microsoft.com/office/drawing/2014/main" id="{0CCE7C42-94B7-B9CB-BAE4-F1F4C83B7A2E}"/>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3" name="Group 43">
              <a:extLst>
                <a:ext uri="{FF2B5EF4-FFF2-40B4-BE49-F238E27FC236}">
                  <a16:creationId xmlns:a16="http://schemas.microsoft.com/office/drawing/2014/main" id="{FC29B8CA-DF46-A553-8424-D232EA7A035A}"/>
                </a:ext>
              </a:extLst>
            </p:cNvPr>
            <p:cNvGrpSpPr/>
            <p:nvPr/>
          </p:nvGrpSpPr>
          <p:grpSpPr>
            <a:xfrm>
              <a:off x="412219" y="740938"/>
              <a:ext cx="106505" cy="106505"/>
              <a:chOff x="0" y="0"/>
              <a:chExt cx="812800" cy="812800"/>
            </a:xfrm>
          </p:grpSpPr>
          <p:sp>
            <p:nvSpPr>
              <p:cNvPr id="44" name="Freeform 44">
                <a:extLst>
                  <a:ext uri="{FF2B5EF4-FFF2-40B4-BE49-F238E27FC236}">
                    <a16:creationId xmlns:a16="http://schemas.microsoft.com/office/drawing/2014/main" id="{05A1932C-732A-735C-A481-B06F23A5A2B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5" name="TextBox 45">
                <a:extLst>
                  <a:ext uri="{FF2B5EF4-FFF2-40B4-BE49-F238E27FC236}">
                    <a16:creationId xmlns:a16="http://schemas.microsoft.com/office/drawing/2014/main" id="{05303F57-A821-C7A2-4E5B-82E46A409488}"/>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6" name="Group 46">
              <a:extLst>
                <a:ext uri="{FF2B5EF4-FFF2-40B4-BE49-F238E27FC236}">
                  <a16:creationId xmlns:a16="http://schemas.microsoft.com/office/drawing/2014/main" id="{6273312E-369C-0EAF-93D5-0C02075E36E2}"/>
                </a:ext>
              </a:extLst>
            </p:cNvPr>
            <p:cNvGrpSpPr/>
            <p:nvPr/>
          </p:nvGrpSpPr>
          <p:grpSpPr>
            <a:xfrm>
              <a:off x="125919" y="740938"/>
              <a:ext cx="106505" cy="106505"/>
              <a:chOff x="0" y="0"/>
              <a:chExt cx="812800" cy="812800"/>
            </a:xfrm>
          </p:grpSpPr>
          <p:sp>
            <p:nvSpPr>
              <p:cNvPr id="47" name="Freeform 47">
                <a:extLst>
                  <a:ext uri="{FF2B5EF4-FFF2-40B4-BE49-F238E27FC236}">
                    <a16:creationId xmlns:a16="http://schemas.microsoft.com/office/drawing/2014/main" id="{0B9C7D67-EA8B-930C-C8F8-7683E7201D5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8" name="TextBox 48">
                <a:extLst>
                  <a:ext uri="{FF2B5EF4-FFF2-40B4-BE49-F238E27FC236}">
                    <a16:creationId xmlns:a16="http://schemas.microsoft.com/office/drawing/2014/main" id="{601F7243-44EE-8FC9-000D-34C77D9F3932}"/>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9" name="Group 49">
              <a:extLst>
                <a:ext uri="{FF2B5EF4-FFF2-40B4-BE49-F238E27FC236}">
                  <a16:creationId xmlns:a16="http://schemas.microsoft.com/office/drawing/2014/main" id="{C909F5FC-D38A-2071-4C16-D1992292DFC7}"/>
                </a:ext>
              </a:extLst>
            </p:cNvPr>
            <p:cNvGrpSpPr/>
            <p:nvPr/>
          </p:nvGrpSpPr>
          <p:grpSpPr>
            <a:xfrm>
              <a:off x="22484" y="854239"/>
              <a:ext cx="106505" cy="106505"/>
              <a:chOff x="0" y="0"/>
              <a:chExt cx="812800" cy="812800"/>
            </a:xfrm>
          </p:grpSpPr>
          <p:sp>
            <p:nvSpPr>
              <p:cNvPr id="50" name="Freeform 50">
                <a:extLst>
                  <a:ext uri="{FF2B5EF4-FFF2-40B4-BE49-F238E27FC236}">
                    <a16:creationId xmlns:a16="http://schemas.microsoft.com/office/drawing/2014/main" id="{493BDCE9-A1F2-BAB3-FABD-035636ABF8F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1" name="TextBox 51">
                <a:extLst>
                  <a:ext uri="{FF2B5EF4-FFF2-40B4-BE49-F238E27FC236}">
                    <a16:creationId xmlns:a16="http://schemas.microsoft.com/office/drawing/2014/main" id="{F8390503-4424-B80E-76F1-D8508276E53C}"/>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2" name="Group 52">
              <a:extLst>
                <a:ext uri="{FF2B5EF4-FFF2-40B4-BE49-F238E27FC236}">
                  <a16:creationId xmlns:a16="http://schemas.microsoft.com/office/drawing/2014/main" id="{D55D4160-B4D9-F803-90EB-C0F26E3F3BC2}"/>
                </a:ext>
              </a:extLst>
            </p:cNvPr>
            <p:cNvGrpSpPr/>
            <p:nvPr/>
          </p:nvGrpSpPr>
          <p:grpSpPr>
            <a:xfrm>
              <a:off x="0" y="998139"/>
              <a:ext cx="106505" cy="106505"/>
              <a:chOff x="0" y="0"/>
              <a:chExt cx="812800" cy="812800"/>
            </a:xfrm>
          </p:grpSpPr>
          <p:sp>
            <p:nvSpPr>
              <p:cNvPr id="53" name="Freeform 53">
                <a:extLst>
                  <a:ext uri="{FF2B5EF4-FFF2-40B4-BE49-F238E27FC236}">
                    <a16:creationId xmlns:a16="http://schemas.microsoft.com/office/drawing/2014/main" id="{B26FB261-22F9-803C-E911-D2AEE9D41E2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4" name="TextBox 54">
                <a:extLst>
                  <a:ext uri="{FF2B5EF4-FFF2-40B4-BE49-F238E27FC236}">
                    <a16:creationId xmlns:a16="http://schemas.microsoft.com/office/drawing/2014/main" id="{ED26DBA3-27E9-AB97-CAA0-45F8018639A5}"/>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5" name="Group 55">
              <a:extLst>
                <a:ext uri="{FF2B5EF4-FFF2-40B4-BE49-F238E27FC236}">
                  <a16:creationId xmlns:a16="http://schemas.microsoft.com/office/drawing/2014/main" id="{B10B45FE-03BC-F13A-7EA5-BAB85682BC9E}"/>
                </a:ext>
              </a:extLst>
            </p:cNvPr>
            <p:cNvGrpSpPr/>
            <p:nvPr/>
          </p:nvGrpSpPr>
          <p:grpSpPr>
            <a:xfrm>
              <a:off x="59392" y="1138411"/>
              <a:ext cx="106505" cy="106505"/>
              <a:chOff x="0" y="0"/>
              <a:chExt cx="812800" cy="812800"/>
            </a:xfrm>
          </p:grpSpPr>
          <p:sp>
            <p:nvSpPr>
              <p:cNvPr id="56" name="Freeform 56">
                <a:extLst>
                  <a:ext uri="{FF2B5EF4-FFF2-40B4-BE49-F238E27FC236}">
                    <a16:creationId xmlns:a16="http://schemas.microsoft.com/office/drawing/2014/main" id="{C75C471A-9460-3B8C-0E02-127B2183EB1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7" name="TextBox 57">
                <a:extLst>
                  <a:ext uri="{FF2B5EF4-FFF2-40B4-BE49-F238E27FC236}">
                    <a16:creationId xmlns:a16="http://schemas.microsoft.com/office/drawing/2014/main" id="{DA6D7707-4BFB-5EA0-966A-1CD37442E336}"/>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8" name="Group 58">
              <a:extLst>
                <a:ext uri="{FF2B5EF4-FFF2-40B4-BE49-F238E27FC236}">
                  <a16:creationId xmlns:a16="http://schemas.microsoft.com/office/drawing/2014/main" id="{8E26DFF1-FC78-C06E-C5F6-AEC33B83E2FC}"/>
                </a:ext>
              </a:extLst>
            </p:cNvPr>
            <p:cNvGrpSpPr/>
            <p:nvPr/>
          </p:nvGrpSpPr>
          <p:grpSpPr>
            <a:xfrm>
              <a:off x="510453" y="854239"/>
              <a:ext cx="106505" cy="106505"/>
              <a:chOff x="0" y="0"/>
              <a:chExt cx="812800" cy="812800"/>
            </a:xfrm>
          </p:grpSpPr>
          <p:sp>
            <p:nvSpPr>
              <p:cNvPr id="59" name="Freeform 59">
                <a:extLst>
                  <a:ext uri="{FF2B5EF4-FFF2-40B4-BE49-F238E27FC236}">
                    <a16:creationId xmlns:a16="http://schemas.microsoft.com/office/drawing/2014/main" id="{29D30991-39B9-074C-824D-452F8C4EBF7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0" name="TextBox 60">
                <a:extLst>
                  <a:ext uri="{FF2B5EF4-FFF2-40B4-BE49-F238E27FC236}">
                    <a16:creationId xmlns:a16="http://schemas.microsoft.com/office/drawing/2014/main" id="{923E2B36-211D-EB92-C51D-BEDC8BB296ED}"/>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1" name="Group 61">
              <a:extLst>
                <a:ext uri="{FF2B5EF4-FFF2-40B4-BE49-F238E27FC236}">
                  <a16:creationId xmlns:a16="http://schemas.microsoft.com/office/drawing/2014/main" id="{81E1B993-8DC1-74B1-50BC-7567DE1CC3BB}"/>
                </a:ext>
              </a:extLst>
            </p:cNvPr>
            <p:cNvGrpSpPr/>
            <p:nvPr/>
          </p:nvGrpSpPr>
          <p:grpSpPr>
            <a:xfrm>
              <a:off x="532965" y="998139"/>
              <a:ext cx="106505" cy="106505"/>
              <a:chOff x="0" y="0"/>
              <a:chExt cx="812800" cy="812800"/>
            </a:xfrm>
          </p:grpSpPr>
          <p:sp>
            <p:nvSpPr>
              <p:cNvPr id="62" name="Freeform 62">
                <a:extLst>
                  <a:ext uri="{FF2B5EF4-FFF2-40B4-BE49-F238E27FC236}">
                    <a16:creationId xmlns:a16="http://schemas.microsoft.com/office/drawing/2014/main" id="{E4223AB2-A4F8-4BB1-FF18-A4CF4CC86E3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3" name="TextBox 63">
                <a:extLst>
                  <a:ext uri="{FF2B5EF4-FFF2-40B4-BE49-F238E27FC236}">
                    <a16:creationId xmlns:a16="http://schemas.microsoft.com/office/drawing/2014/main" id="{A9BD37DA-AAEA-EAFF-336D-C291320BBFEE}"/>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4" name="Group 64">
              <a:extLst>
                <a:ext uri="{FF2B5EF4-FFF2-40B4-BE49-F238E27FC236}">
                  <a16:creationId xmlns:a16="http://schemas.microsoft.com/office/drawing/2014/main" id="{B22613D4-3084-8EE4-A05B-6A2D67AF38CC}"/>
                </a:ext>
              </a:extLst>
            </p:cNvPr>
            <p:cNvGrpSpPr/>
            <p:nvPr/>
          </p:nvGrpSpPr>
          <p:grpSpPr>
            <a:xfrm>
              <a:off x="468541" y="1139435"/>
              <a:ext cx="106505" cy="106505"/>
              <a:chOff x="0" y="0"/>
              <a:chExt cx="812800" cy="812800"/>
            </a:xfrm>
          </p:grpSpPr>
          <p:sp>
            <p:nvSpPr>
              <p:cNvPr id="65" name="Freeform 65">
                <a:extLst>
                  <a:ext uri="{FF2B5EF4-FFF2-40B4-BE49-F238E27FC236}">
                    <a16:creationId xmlns:a16="http://schemas.microsoft.com/office/drawing/2014/main" id="{9BA7D163-0481-97B2-FB08-7FB519D0132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6" name="TextBox 66">
                <a:extLst>
                  <a:ext uri="{FF2B5EF4-FFF2-40B4-BE49-F238E27FC236}">
                    <a16:creationId xmlns:a16="http://schemas.microsoft.com/office/drawing/2014/main" id="{050913A8-F7A3-5ED9-FA56-3DBE2B917658}"/>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7" name="Group 67">
              <a:extLst>
                <a:ext uri="{FF2B5EF4-FFF2-40B4-BE49-F238E27FC236}">
                  <a16:creationId xmlns:a16="http://schemas.microsoft.com/office/drawing/2014/main" id="{E37D374A-3B51-7C54-36C9-A6E7C7DF9235}"/>
                </a:ext>
              </a:extLst>
            </p:cNvPr>
            <p:cNvGrpSpPr/>
            <p:nvPr/>
          </p:nvGrpSpPr>
          <p:grpSpPr>
            <a:xfrm>
              <a:off x="337441" y="1218879"/>
              <a:ext cx="106505" cy="106505"/>
              <a:chOff x="0" y="0"/>
              <a:chExt cx="812800" cy="812800"/>
            </a:xfrm>
          </p:grpSpPr>
          <p:sp>
            <p:nvSpPr>
              <p:cNvPr id="68" name="Freeform 68">
                <a:extLst>
                  <a:ext uri="{FF2B5EF4-FFF2-40B4-BE49-F238E27FC236}">
                    <a16:creationId xmlns:a16="http://schemas.microsoft.com/office/drawing/2014/main" id="{1848EEC9-B692-5EA3-AFB7-4F3B5F1816D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9" name="TextBox 69">
                <a:extLst>
                  <a:ext uri="{FF2B5EF4-FFF2-40B4-BE49-F238E27FC236}">
                    <a16:creationId xmlns:a16="http://schemas.microsoft.com/office/drawing/2014/main" id="{879B342F-30D4-3ED3-0223-B7357B334121}"/>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70" name="Group 70">
              <a:extLst>
                <a:ext uri="{FF2B5EF4-FFF2-40B4-BE49-F238E27FC236}">
                  <a16:creationId xmlns:a16="http://schemas.microsoft.com/office/drawing/2014/main" id="{F7C86869-AFFB-1D3F-1C6F-9B19C65602FA}"/>
                </a:ext>
              </a:extLst>
            </p:cNvPr>
            <p:cNvGrpSpPr/>
            <p:nvPr/>
          </p:nvGrpSpPr>
          <p:grpSpPr>
            <a:xfrm>
              <a:off x="189045" y="1218879"/>
              <a:ext cx="106505" cy="106505"/>
              <a:chOff x="0" y="0"/>
              <a:chExt cx="812800" cy="812800"/>
            </a:xfrm>
          </p:grpSpPr>
          <p:sp>
            <p:nvSpPr>
              <p:cNvPr id="71" name="Freeform 71">
                <a:extLst>
                  <a:ext uri="{FF2B5EF4-FFF2-40B4-BE49-F238E27FC236}">
                    <a16:creationId xmlns:a16="http://schemas.microsoft.com/office/drawing/2014/main" id="{1DB8EFE9-79DD-4870-E8E0-8CD36F0CAC1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72" name="TextBox 72">
                <a:extLst>
                  <a:ext uri="{FF2B5EF4-FFF2-40B4-BE49-F238E27FC236}">
                    <a16:creationId xmlns:a16="http://schemas.microsoft.com/office/drawing/2014/main" id="{14E38EF8-6F92-518F-CF15-5665CC4B91CE}"/>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pic>
        <p:nvPicPr>
          <p:cNvPr id="8" name="Picture 7">
            <a:extLst>
              <a:ext uri="{FF2B5EF4-FFF2-40B4-BE49-F238E27FC236}">
                <a16:creationId xmlns:a16="http://schemas.microsoft.com/office/drawing/2014/main" id="{A08CFCC7-CE19-DD49-D862-CF2D54B78F0D}"/>
              </a:ext>
            </a:extLst>
          </p:cNvPr>
          <p:cNvPicPr>
            <a:picLocks noChangeAspect="1"/>
          </p:cNvPicPr>
          <p:nvPr/>
        </p:nvPicPr>
        <p:blipFill>
          <a:blip r:embed="rId3"/>
          <a:stretch>
            <a:fillRect/>
          </a:stretch>
        </p:blipFill>
        <p:spPr>
          <a:xfrm>
            <a:off x="1208993" y="2138183"/>
            <a:ext cx="3021430" cy="798058"/>
          </a:xfrm>
          <a:prstGeom prst="rect">
            <a:avLst/>
          </a:prstGeom>
          <a:ln>
            <a:solidFill>
              <a:srgbClr val="4472C4"/>
            </a:solidFill>
          </a:ln>
        </p:spPr>
      </p:pic>
      <p:pic>
        <p:nvPicPr>
          <p:cNvPr id="9" name="Picture 8">
            <a:extLst>
              <a:ext uri="{FF2B5EF4-FFF2-40B4-BE49-F238E27FC236}">
                <a16:creationId xmlns:a16="http://schemas.microsoft.com/office/drawing/2014/main" id="{4E00BD80-F844-5012-AA4A-167C9DDCE36F}"/>
              </a:ext>
            </a:extLst>
          </p:cNvPr>
          <p:cNvPicPr>
            <a:picLocks noChangeAspect="1"/>
          </p:cNvPicPr>
          <p:nvPr/>
        </p:nvPicPr>
        <p:blipFill>
          <a:blip r:embed="rId4"/>
          <a:stretch>
            <a:fillRect/>
          </a:stretch>
        </p:blipFill>
        <p:spPr>
          <a:xfrm>
            <a:off x="6553692" y="2138183"/>
            <a:ext cx="2043028" cy="2906937"/>
          </a:xfrm>
          <a:prstGeom prst="rect">
            <a:avLst/>
          </a:prstGeom>
          <a:ln>
            <a:solidFill>
              <a:srgbClr val="4472C4"/>
            </a:solidFill>
          </a:ln>
        </p:spPr>
      </p:pic>
      <p:pic>
        <p:nvPicPr>
          <p:cNvPr id="10" name="Picture 9">
            <a:extLst>
              <a:ext uri="{FF2B5EF4-FFF2-40B4-BE49-F238E27FC236}">
                <a16:creationId xmlns:a16="http://schemas.microsoft.com/office/drawing/2014/main" id="{B49A7D74-A5CA-9BC3-C8B9-244C823D572A}"/>
              </a:ext>
            </a:extLst>
          </p:cNvPr>
          <p:cNvPicPr>
            <a:picLocks noChangeAspect="1"/>
          </p:cNvPicPr>
          <p:nvPr/>
        </p:nvPicPr>
        <p:blipFill>
          <a:blip r:embed="rId5"/>
          <a:stretch>
            <a:fillRect/>
          </a:stretch>
        </p:blipFill>
        <p:spPr>
          <a:xfrm>
            <a:off x="8895975" y="2764085"/>
            <a:ext cx="2087032" cy="2906937"/>
          </a:xfrm>
          <a:prstGeom prst="rect">
            <a:avLst/>
          </a:prstGeom>
          <a:ln>
            <a:solidFill>
              <a:srgbClr val="4472C4"/>
            </a:solidFill>
          </a:ln>
        </p:spPr>
      </p:pic>
      <p:pic>
        <p:nvPicPr>
          <p:cNvPr id="11" name="Picture 10">
            <a:extLst>
              <a:ext uri="{FF2B5EF4-FFF2-40B4-BE49-F238E27FC236}">
                <a16:creationId xmlns:a16="http://schemas.microsoft.com/office/drawing/2014/main" id="{8F300F15-41B6-5CF7-BD01-507E679EA056}"/>
              </a:ext>
            </a:extLst>
          </p:cNvPr>
          <p:cNvPicPr>
            <a:picLocks noChangeAspect="1"/>
          </p:cNvPicPr>
          <p:nvPr/>
        </p:nvPicPr>
        <p:blipFill>
          <a:blip r:embed="rId6"/>
          <a:stretch>
            <a:fillRect/>
          </a:stretch>
        </p:blipFill>
        <p:spPr>
          <a:xfrm>
            <a:off x="1457742" y="3429000"/>
            <a:ext cx="2043029" cy="2908720"/>
          </a:xfrm>
          <a:prstGeom prst="rect">
            <a:avLst/>
          </a:prstGeom>
          <a:ln>
            <a:solidFill>
              <a:srgbClr val="4472C4"/>
            </a:solidFill>
          </a:ln>
        </p:spPr>
      </p:pic>
      <p:pic>
        <p:nvPicPr>
          <p:cNvPr id="12" name="Picture 11">
            <a:extLst>
              <a:ext uri="{FF2B5EF4-FFF2-40B4-BE49-F238E27FC236}">
                <a16:creationId xmlns:a16="http://schemas.microsoft.com/office/drawing/2014/main" id="{CAEC0555-FC6F-F1BB-C802-B947469E6460}"/>
              </a:ext>
            </a:extLst>
          </p:cNvPr>
          <p:cNvPicPr>
            <a:picLocks noChangeAspect="1"/>
          </p:cNvPicPr>
          <p:nvPr/>
        </p:nvPicPr>
        <p:blipFill>
          <a:blip r:embed="rId7"/>
          <a:stretch>
            <a:fillRect/>
          </a:stretch>
        </p:blipFill>
        <p:spPr>
          <a:xfrm>
            <a:off x="4338968" y="2796742"/>
            <a:ext cx="1915470" cy="3044590"/>
          </a:xfrm>
          <a:prstGeom prst="rect">
            <a:avLst/>
          </a:prstGeom>
          <a:ln>
            <a:solidFill>
              <a:srgbClr val="4472C4"/>
            </a:solidFill>
          </a:ln>
        </p:spPr>
      </p:pic>
      <p:pic>
        <p:nvPicPr>
          <p:cNvPr id="13" name="Picture 12" descr="Sheffield City Council - Wikipedia">
            <a:extLst>
              <a:ext uri="{FF2B5EF4-FFF2-40B4-BE49-F238E27FC236}">
                <a16:creationId xmlns:a16="http://schemas.microsoft.com/office/drawing/2014/main" id="{7C60BE3E-38ED-E3EC-7D7B-5FF35B958F79}"/>
              </a:ext>
            </a:extLst>
          </p:cNvPr>
          <p:cNvPicPr>
            <a:picLocks noChangeAspect="1"/>
          </p:cNvPicPr>
          <p:nvPr/>
        </p:nvPicPr>
        <p:blipFill>
          <a:blip r:embed="rId8"/>
          <a:stretch>
            <a:fillRect/>
          </a:stretch>
        </p:blipFill>
        <p:spPr>
          <a:xfrm>
            <a:off x="5963203" y="650848"/>
            <a:ext cx="949447" cy="748164"/>
          </a:xfrm>
          <a:prstGeom prst="rect">
            <a:avLst/>
          </a:prstGeom>
        </p:spPr>
      </p:pic>
      <p:pic>
        <p:nvPicPr>
          <p:cNvPr id="14" name="Picture 13" descr="News :: South Yorkshire I.C.B">
            <a:extLst>
              <a:ext uri="{FF2B5EF4-FFF2-40B4-BE49-F238E27FC236}">
                <a16:creationId xmlns:a16="http://schemas.microsoft.com/office/drawing/2014/main" id="{569D1274-784F-F9A1-CC15-3991A2CA5329}"/>
              </a:ext>
            </a:extLst>
          </p:cNvPr>
          <p:cNvPicPr>
            <a:picLocks noChangeAspect="1"/>
          </p:cNvPicPr>
          <p:nvPr/>
        </p:nvPicPr>
        <p:blipFill>
          <a:blip r:embed="rId9"/>
          <a:stretch>
            <a:fillRect/>
          </a:stretch>
        </p:blipFill>
        <p:spPr>
          <a:xfrm>
            <a:off x="9732494" y="689424"/>
            <a:ext cx="1376549" cy="743337"/>
          </a:xfrm>
          <a:prstGeom prst="rect">
            <a:avLst/>
          </a:prstGeom>
        </p:spPr>
      </p:pic>
    </p:spTree>
    <p:extLst>
      <p:ext uri="{BB962C8B-B14F-4D97-AF65-F5344CB8AC3E}">
        <p14:creationId xmlns:p14="http://schemas.microsoft.com/office/powerpoint/2010/main" val="204613769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a:extLst>
            <a:ext uri="{FF2B5EF4-FFF2-40B4-BE49-F238E27FC236}">
              <a16:creationId xmlns:a16="http://schemas.microsoft.com/office/drawing/2014/main" id="{25B95D7D-3A16-FCAF-66C3-59C3E849B6AF}"/>
            </a:ext>
          </a:extLst>
        </p:cNvPr>
        <p:cNvGrpSpPr/>
        <p:nvPr/>
      </p:nvGrpSpPr>
      <p:grpSpPr>
        <a:xfrm>
          <a:off x="0" y="0"/>
          <a:ext cx="0" cy="0"/>
          <a:chOff x="0" y="0"/>
          <a:chExt cx="0" cy="0"/>
        </a:xfrm>
      </p:grpSpPr>
      <p:grpSp>
        <p:nvGrpSpPr>
          <p:cNvPr id="32" name="Group 32">
            <a:extLst>
              <a:ext uri="{FF2B5EF4-FFF2-40B4-BE49-F238E27FC236}">
                <a16:creationId xmlns:a16="http://schemas.microsoft.com/office/drawing/2014/main" id="{69CBEAFC-D484-C1D6-BC08-E8A00559BEF7}"/>
              </a:ext>
            </a:extLst>
          </p:cNvPr>
          <p:cNvGrpSpPr/>
          <p:nvPr/>
        </p:nvGrpSpPr>
        <p:grpSpPr>
          <a:xfrm>
            <a:off x="685800" y="550930"/>
            <a:ext cx="2354580" cy="1212716"/>
            <a:chOff x="0" y="67459"/>
            <a:chExt cx="3294241" cy="2425430"/>
          </a:xfrm>
        </p:grpSpPr>
        <p:sp>
          <p:nvSpPr>
            <p:cNvPr id="33" name="TextBox 33">
              <a:extLst>
                <a:ext uri="{FF2B5EF4-FFF2-40B4-BE49-F238E27FC236}">
                  <a16:creationId xmlns:a16="http://schemas.microsoft.com/office/drawing/2014/main" id="{BA2BB9E6-3232-E46D-5A16-74BF73AF5E13}"/>
                </a:ext>
              </a:extLst>
            </p:cNvPr>
            <p:cNvSpPr txBox="1"/>
            <p:nvPr/>
          </p:nvSpPr>
          <p:spPr>
            <a:xfrm>
              <a:off x="747928" y="733055"/>
              <a:ext cx="2546313" cy="1399099"/>
            </a:xfrm>
            <a:prstGeom prst="rect">
              <a:avLst/>
            </a:prstGeom>
          </p:spPr>
          <p:txBody>
            <a:bodyPr lIns="0" tIns="0" rIns="0" bIns="0" rtlCol="0" anchor="t">
              <a:spAutoFit/>
            </a:bodyPr>
            <a:lstStyle/>
            <a:p>
              <a:pPr defTabSz="609630">
                <a:lnSpc>
                  <a:spcPts val="2693"/>
                </a:lnSpc>
              </a:pPr>
              <a:r>
                <a:rPr lang="en-US" sz="3206" b="1" spc="-118" dirty="0">
                  <a:solidFill>
                    <a:srgbClr val="485CC7"/>
                  </a:solidFill>
                  <a:latin typeface="Futura 1 Ultra-Bold"/>
                  <a:ea typeface="Futura 1 Ultra-Bold"/>
                  <a:cs typeface="Futura 1 Ultra-Bold"/>
                  <a:sym typeface="Futura 1 Ultra-Bold"/>
                </a:rPr>
                <a:t>WILKES  </a:t>
              </a:r>
            </a:p>
          </p:txBody>
        </p:sp>
        <p:sp>
          <p:nvSpPr>
            <p:cNvPr id="34" name="Freeform 34">
              <a:extLst>
                <a:ext uri="{FF2B5EF4-FFF2-40B4-BE49-F238E27FC236}">
                  <a16:creationId xmlns:a16="http://schemas.microsoft.com/office/drawing/2014/main" id="{73AA14A7-02CA-F706-2178-869B02AA3479}"/>
                </a:ext>
              </a:extLst>
            </p:cNvPr>
            <p:cNvSpPr/>
            <p:nvPr/>
          </p:nvSpPr>
          <p:spPr>
            <a:xfrm>
              <a:off x="1846180" y="67459"/>
              <a:ext cx="1328350" cy="557004"/>
            </a:xfrm>
            <a:custGeom>
              <a:avLst/>
              <a:gdLst/>
              <a:ahLst/>
              <a:cxnLst/>
              <a:rect l="l" t="t" r="r" b="b"/>
              <a:pathLst>
                <a:path w="1328350" h="557004">
                  <a:moveTo>
                    <a:pt x="0" y="0"/>
                  </a:moveTo>
                  <a:lnTo>
                    <a:pt x="1328350" y="0"/>
                  </a:lnTo>
                  <a:lnTo>
                    <a:pt x="1328350" y="557004"/>
                  </a:lnTo>
                  <a:lnTo>
                    <a:pt x="0" y="557004"/>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35" name="TextBox 35">
              <a:extLst>
                <a:ext uri="{FF2B5EF4-FFF2-40B4-BE49-F238E27FC236}">
                  <a16:creationId xmlns:a16="http://schemas.microsoft.com/office/drawing/2014/main" id="{20143806-9C10-D33A-739B-AA0B156EC2E0}"/>
                </a:ext>
              </a:extLst>
            </p:cNvPr>
            <p:cNvSpPr txBox="1"/>
            <p:nvPr/>
          </p:nvSpPr>
          <p:spPr>
            <a:xfrm>
              <a:off x="751636" y="1458118"/>
              <a:ext cx="2466769" cy="1034771"/>
            </a:xfrm>
            <a:prstGeom prst="rect">
              <a:avLst/>
            </a:prstGeom>
          </p:spPr>
          <p:txBody>
            <a:bodyPr lIns="0" tIns="0" rIns="0" bIns="0" rtlCol="0" anchor="t">
              <a:spAutoFit/>
            </a:bodyPr>
            <a:lstStyle/>
            <a:p>
              <a:pPr defTabSz="609630">
                <a:lnSpc>
                  <a:spcPts val="1971"/>
                </a:lnSpc>
              </a:pPr>
              <a:r>
                <a:rPr lang="en-US" sz="2346" spc="-87" dirty="0">
                  <a:solidFill>
                    <a:srgbClr val="2D2A29"/>
                  </a:solidFill>
                  <a:latin typeface="Bliss 1"/>
                  <a:ea typeface="Bliss 1"/>
                  <a:cs typeface="Bliss 1"/>
                  <a:sym typeface="Bliss 1"/>
                </a:rPr>
                <a:t>INSTITUTE </a:t>
              </a:r>
            </a:p>
          </p:txBody>
        </p:sp>
        <p:sp>
          <p:nvSpPr>
            <p:cNvPr id="36" name="TextBox 36">
              <a:extLst>
                <a:ext uri="{FF2B5EF4-FFF2-40B4-BE49-F238E27FC236}">
                  <a16:creationId xmlns:a16="http://schemas.microsoft.com/office/drawing/2014/main" id="{5DD25089-03AB-F435-41B5-EDF931051989}"/>
                </a:ext>
              </a:extLst>
            </p:cNvPr>
            <p:cNvSpPr txBox="1"/>
            <p:nvPr/>
          </p:nvSpPr>
          <p:spPr>
            <a:xfrm>
              <a:off x="703062" y="114301"/>
              <a:ext cx="1207348" cy="525402"/>
            </a:xfrm>
            <a:prstGeom prst="rect">
              <a:avLst/>
            </a:prstGeom>
          </p:spPr>
          <p:txBody>
            <a:bodyPr lIns="0" tIns="0" rIns="0" bIns="0" rtlCol="0" anchor="t">
              <a:spAutoFit/>
            </a:bodyPr>
            <a:lstStyle/>
            <a:p>
              <a:pPr defTabSz="609630">
                <a:lnSpc>
                  <a:spcPts val="2024"/>
                </a:lnSpc>
              </a:pPr>
              <a:r>
                <a:rPr lang="en-US" sz="2409" spc="-89">
                  <a:solidFill>
                    <a:srgbClr val="2D2A29"/>
                  </a:solidFill>
                  <a:latin typeface="Bliss 1"/>
                  <a:ea typeface="Bliss 1"/>
                  <a:cs typeface="Bliss 1"/>
                  <a:sym typeface="Bliss 1"/>
                </a:rPr>
                <a:t>THE</a:t>
              </a:r>
            </a:p>
          </p:txBody>
        </p:sp>
        <p:grpSp>
          <p:nvGrpSpPr>
            <p:cNvPr id="37" name="Group 37">
              <a:extLst>
                <a:ext uri="{FF2B5EF4-FFF2-40B4-BE49-F238E27FC236}">
                  <a16:creationId xmlns:a16="http://schemas.microsoft.com/office/drawing/2014/main" id="{4E19EE0B-FF39-5D30-E272-6BB1DD67F7C8}"/>
                </a:ext>
              </a:extLst>
            </p:cNvPr>
            <p:cNvGrpSpPr/>
            <p:nvPr/>
          </p:nvGrpSpPr>
          <p:grpSpPr>
            <a:xfrm>
              <a:off x="223060" y="923363"/>
              <a:ext cx="193252" cy="193252"/>
              <a:chOff x="0" y="0"/>
              <a:chExt cx="812800" cy="812800"/>
            </a:xfrm>
          </p:grpSpPr>
          <p:sp>
            <p:nvSpPr>
              <p:cNvPr id="38" name="Freeform 38">
                <a:extLst>
                  <a:ext uri="{FF2B5EF4-FFF2-40B4-BE49-F238E27FC236}">
                    <a16:creationId xmlns:a16="http://schemas.microsoft.com/office/drawing/2014/main" id="{E66ADDDB-778B-F8C9-AA3C-74099749791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00070"/>
              </a:solidFill>
            </p:spPr>
            <p:txBody>
              <a:bodyPr/>
              <a:lstStyle/>
              <a:p>
                <a:pPr defTabSz="609630"/>
                <a:endParaRPr lang="en-GB" sz="1200">
                  <a:solidFill>
                    <a:prstClr val="black"/>
                  </a:solidFill>
                  <a:latin typeface="Calibri"/>
                </a:endParaRPr>
              </a:p>
            </p:txBody>
          </p:sp>
          <p:sp>
            <p:nvSpPr>
              <p:cNvPr id="39" name="TextBox 39">
                <a:extLst>
                  <a:ext uri="{FF2B5EF4-FFF2-40B4-BE49-F238E27FC236}">
                    <a16:creationId xmlns:a16="http://schemas.microsoft.com/office/drawing/2014/main" id="{BA5B1E30-D927-57CA-C29F-99B3F4A607F9}"/>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0" name="Group 40">
              <a:extLst>
                <a:ext uri="{FF2B5EF4-FFF2-40B4-BE49-F238E27FC236}">
                  <a16:creationId xmlns:a16="http://schemas.microsoft.com/office/drawing/2014/main" id="{9A8DCC56-7BAE-AC19-F9FC-E7C3935464D8}"/>
                </a:ext>
              </a:extLst>
            </p:cNvPr>
            <p:cNvGrpSpPr/>
            <p:nvPr/>
          </p:nvGrpSpPr>
          <p:grpSpPr>
            <a:xfrm>
              <a:off x="263481" y="696921"/>
              <a:ext cx="106505" cy="106505"/>
              <a:chOff x="0" y="0"/>
              <a:chExt cx="812800" cy="812800"/>
            </a:xfrm>
          </p:grpSpPr>
          <p:sp>
            <p:nvSpPr>
              <p:cNvPr id="41" name="Freeform 41">
                <a:extLst>
                  <a:ext uri="{FF2B5EF4-FFF2-40B4-BE49-F238E27FC236}">
                    <a16:creationId xmlns:a16="http://schemas.microsoft.com/office/drawing/2014/main" id="{EB3F3FAF-9D24-5125-159A-FA04344C1B7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2" name="TextBox 42">
                <a:extLst>
                  <a:ext uri="{FF2B5EF4-FFF2-40B4-BE49-F238E27FC236}">
                    <a16:creationId xmlns:a16="http://schemas.microsoft.com/office/drawing/2014/main" id="{FD96C733-0277-270F-B2D1-D653412BC04B}"/>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3" name="Group 43">
              <a:extLst>
                <a:ext uri="{FF2B5EF4-FFF2-40B4-BE49-F238E27FC236}">
                  <a16:creationId xmlns:a16="http://schemas.microsoft.com/office/drawing/2014/main" id="{1ED8096C-4779-22CB-0C2D-8691FBF6733E}"/>
                </a:ext>
              </a:extLst>
            </p:cNvPr>
            <p:cNvGrpSpPr/>
            <p:nvPr/>
          </p:nvGrpSpPr>
          <p:grpSpPr>
            <a:xfrm>
              <a:off x="412219" y="740938"/>
              <a:ext cx="106505" cy="106505"/>
              <a:chOff x="0" y="0"/>
              <a:chExt cx="812800" cy="812800"/>
            </a:xfrm>
          </p:grpSpPr>
          <p:sp>
            <p:nvSpPr>
              <p:cNvPr id="44" name="Freeform 44">
                <a:extLst>
                  <a:ext uri="{FF2B5EF4-FFF2-40B4-BE49-F238E27FC236}">
                    <a16:creationId xmlns:a16="http://schemas.microsoft.com/office/drawing/2014/main" id="{A61C12A2-E302-9688-0DAD-CAA06957325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5" name="TextBox 45">
                <a:extLst>
                  <a:ext uri="{FF2B5EF4-FFF2-40B4-BE49-F238E27FC236}">
                    <a16:creationId xmlns:a16="http://schemas.microsoft.com/office/drawing/2014/main" id="{7845082F-6A3B-FCE7-32D9-B34F35B7BCED}"/>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6" name="Group 46">
              <a:extLst>
                <a:ext uri="{FF2B5EF4-FFF2-40B4-BE49-F238E27FC236}">
                  <a16:creationId xmlns:a16="http://schemas.microsoft.com/office/drawing/2014/main" id="{A0574467-7D68-0538-54AF-4CA271934112}"/>
                </a:ext>
              </a:extLst>
            </p:cNvPr>
            <p:cNvGrpSpPr/>
            <p:nvPr/>
          </p:nvGrpSpPr>
          <p:grpSpPr>
            <a:xfrm>
              <a:off x="125919" y="740938"/>
              <a:ext cx="106505" cy="106505"/>
              <a:chOff x="0" y="0"/>
              <a:chExt cx="812800" cy="812800"/>
            </a:xfrm>
          </p:grpSpPr>
          <p:sp>
            <p:nvSpPr>
              <p:cNvPr id="47" name="Freeform 47">
                <a:extLst>
                  <a:ext uri="{FF2B5EF4-FFF2-40B4-BE49-F238E27FC236}">
                    <a16:creationId xmlns:a16="http://schemas.microsoft.com/office/drawing/2014/main" id="{9DC17A7A-E3C7-04E7-D97D-A7A5EC88DA1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8" name="TextBox 48">
                <a:extLst>
                  <a:ext uri="{FF2B5EF4-FFF2-40B4-BE49-F238E27FC236}">
                    <a16:creationId xmlns:a16="http://schemas.microsoft.com/office/drawing/2014/main" id="{86451E03-D82B-CC10-0D1A-927446ED19F2}"/>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9" name="Group 49">
              <a:extLst>
                <a:ext uri="{FF2B5EF4-FFF2-40B4-BE49-F238E27FC236}">
                  <a16:creationId xmlns:a16="http://schemas.microsoft.com/office/drawing/2014/main" id="{695B293A-6404-8BD2-5984-0D67FB02B838}"/>
                </a:ext>
              </a:extLst>
            </p:cNvPr>
            <p:cNvGrpSpPr/>
            <p:nvPr/>
          </p:nvGrpSpPr>
          <p:grpSpPr>
            <a:xfrm>
              <a:off x="22484" y="854239"/>
              <a:ext cx="106505" cy="106505"/>
              <a:chOff x="0" y="0"/>
              <a:chExt cx="812800" cy="812800"/>
            </a:xfrm>
          </p:grpSpPr>
          <p:sp>
            <p:nvSpPr>
              <p:cNvPr id="50" name="Freeform 50">
                <a:extLst>
                  <a:ext uri="{FF2B5EF4-FFF2-40B4-BE49-F238E27FC236}">
                    <a16:creationId xmlns:a16="http://schemas.microsoft.com/office/drawing/2014/main" id="{E1D2FC41-9DC3-892B-E2CE-E3A675A1B0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1" name="TextBox 51">
                <a:extLst>
                  <a:ext uri="{FF2B5EF4-FFF2-40B4-BE49-F238E27FC236}">
                    <a16:creationId xmlns:a16="http://schemas.microsoft.com/office/drawing/2014/main" id="{7F1E3897-3B9F-99F8-5DC0-AD8375CB2205}"/>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2" name="Group 52">
              <a:extLst>
                <a:ext uri="{FF2B5EF4-FFF2-40B4-BE49-F238E27FC236}">
                  <a16:creationId xmlns:a16="http://schemas.microsoft.com/office/drawing/2014/main" id="{B6D5BAFC-1571-6BFD-B66A-CFD8054626CA}"/>
                </a:ext>
              </a:extLst>
            </p:cNvPr>
            <p:cNvGrpSpPr/>
            <p:nvPr/>
          </p:nvGrpSpPr>
          <p:grpSpPr>
            <a:xfrm>
              <a:off x="0" y="998139"/>
              <a:ext cx="106505" cy="106505"/>
              <a:chOff x="0" y="0"/>
              <a:chExt cx="812800" cy="812800"/>
            </a:xfrm>
          </p:grpSpPr>
          <p:sp>
            <p:nvSpPr>
              <p:cNvPr id="53" name="Freeform 53">
                <a:extLst>
                  <a:ext uri="{FF2B5EF4-FFF2-40B4-BE49-F238E27FC236}">
                    <a16:creationId xmlns:a16="http://schemas.microsoft.com/office/drawing/2014/main" id="{CA35F0FF-F540-F7A1-7E4B-9024EBC0519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4" name="TextBox 54">
                <a:extLst>
                  <a:ext uri="{FF2B5EF4-FFF2-40B4-BE49-F238E27FC236}">
                    <a16:creationId xmlns:a16="http://schemas.microsoft.com/office/drawing/2014/main" id="{28199B9E-ECAF-BF9C-7346-97394143894D}"/>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5" name="Group 55">
              <a:extLst>
                <a:ext uri="{FF2B5EF4-FFF2-40B4-BE49-F238E27FC236}">
                  <a16:creationId xmlns:a16="http://schemas.microsoft.com/office/drawing/2014/main" id="{5053A4C6-AFF7-64D7-6C9E-9E372F1542D7}"/>
                </a:ext>
              </a:extLst>
            </p:cNvPr>
            <p:cNvGrpSpPr/>
            <p:nvPr/>
          </p:nvGrpSpPr>
          <p:grpSpPr>
            <a:xfrm>
              <a:off x="59392" y="1138411"/>
              <a:ext cx="106505" cy="106505"/>
              <a:chOff x="0" y="0"/>
              <a:chExt cx="812800" cy="812800"/>
            </a:xfrm>
          </p:grpSpPr>
          <p:sp>
            <p:nvSpPr>
              <p:cNvPr id="56" name="Freeform 56">
                <a:extLst>
                  <a:ext uri="{FF2B5EF4-FFF2-40B4-BE49-F238E27FC236}">
                    <a16:creationId xmlns:a16="http://schemas.microsoft.com/office/drawing/2014/main" id="{78956A33-4316-7C70-4810-1395124F165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7" name="TextBox 57">
                <a:extLst>
                  <a:ext uri="{FF2B5EF4-FFF2-40B4-BE49-F238E27FC236}">
                    <a16:creationId xmlns:a16="http://schemas.microsoft.com/office/drawing/2014/main" id="{DAF7B6AE-B261-52D5-49F4-9E3BB649E456}"/>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8" name="Group 58">
              <a:extLst>
                <a:ext uri="{FF2B5EF4-FFF2-40B4-BE49-F238E27FC236}">
                  <a16:creationId xmlns:a16="http://schemas.microsoft.com/office/drawing/2014/main" id="{2B1F9D17-507E-FEA2-F9F5-C7CAFC04B98E}"/>
                </a:ext>
              </a:extLst>
            </p:cNvPr>
            <p:cNvGrpSpPr/>
            <p:nvPr/>
          </p:nvGrpSpPr>
          <p:grpSpPr>
            <a:xfrm>
              <a:off x="510453" y="854239"/>
              <a:ext cx="106505" cy="106505"/>
              <a:chOff x="0" y="0"/>
              <a:chExt cx="812800" cy="812800"/>
            </a:xfrm>
          </p:grpSpPr>
          <p:sp>
            <p:nvSpPr>
              <p:cNvPr id="59" name="Freeform 59">
                <a:extLst>
                  <a:ext uri="{FF2B5EF4-FFF2-40B4-BE49-F238E27FC236}">
                    <a16:creationId xmlns:a16="http://schemas.microsoft.com/office/drawing/2014/main" id="{5DD7B459-67FB-AF1B-8FF3-59F7ECE12DF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0" name="TextBox 60">
                <a:extLst>
                  <a:ext uri="{FF2B5EF4-FFF2-40B4-BE49-F238E27FC236}">
                    <a16:creationId xmlns:a16="http://schemas.microsoft.com/office/drawing/2014/main" id="{03060685-1A22-637D-B53B-836506A78470}"/>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1" name="Group 61">
              <a:extLst>
                <a:ext uri="{FF2B5EF4-FFF2-40B4-BE49-F238E27FC236}">
                  <a16:creationId xmlns:a16="http://schemas.microsoft.com/office/drawing/2014/main" id="{AE4B91EA-A2A5-EC84-7C53-C5D1B75D84A3}"/>
                </a:ext>
              </a:extLst>
            </p:cNvPr>
            <p:cNvGrpSpPr/>
            <p:nvPr/>
          </p:nvGrpSpPr>
          <p:grpSpPr>
            <a:xfrm>
              <a:off x="532965" y="998139"/>
              <a:ext cx="106505" cy="106505"/>
              <a:chOff x="0" y="0"/>
              <a:chExt cx="812800" cy="812800"/>
            </a:xfrm>
          </p:grpSpPr>
          <p:sp>
            <p:nvSpPr>
              <p:cNvPr id="62" name="Freeform 62">
                <a:extLst>
                  <a:ext uri="{FF2B5EF4-FFF2-40B4-BE49-F238E27FC236}">
                    <a16:creationId xmlns:a16="http://schemas.microsoft.com/office/drawing/2014/main" id="{8E481DB3-D63B-EB10-8143-A132DA55A9C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3" name="TextBox 63">
                <a:extLst>
                  <a:ext uri="{FF2B5EF4-FFF2-40B4-BE49-F238E27FC236}">
                    <a16:creationId xmlns:a16="http://schemas.microsoft.com/office/drawing/2014/main" id="{94B855DC-B8A4-2A44-FFB2-74EFE201871E}"/>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4" name="Group 64">
              <a:extLst>
                <a:ext uri="{FF2B5EF4-FFF2-40B4-BE49-F238E27FC236}">
                  <a16:creationId xmlns:a16="http://schemas.microsoft.com/office/drawing/2014/main" id="{0BF6F718-5836-5641-2663-048590DDB260}"/>
                </a:ext>
              </a:extLst>
            </p:cNvPr>
            <p:cNvGrpSpPr/>
            <p:nvPr/>
          </p:nvGrpSpPr>
          <p:grpSpPr>
            <a:xfrm>
              <a:off x="468541" y="1139435"/>
              <a:ext cx="106505" cy="106505"/>
              <a:chOff x="0" y="0"/>
              <a:chExt cx="812800" cy="812800"/>
            </a:xfrm>
          </p:grpSpPr>
          <p:sp>
            <p:nvSpPr>
              <p:cNvPr id="65" name="Freeform 65">
                <a:extLst>
                  <a:ext uri="{FF2B5EF4-FFF2-40B4-BE49-F238E27FC236}">
                    <a16:creationId xmlns:a16="http://schemas.microsoft.com/office/drawing/2014/main" id="{D09299D2-4138-3F5F-1223-AA44FE21B55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6" name="TextBox 66">
                <a:extLst>
                  <a:ext uri="{FF2B5EF4-FFF2-40B4-BE49-F238E27FC236}">
                    <a16:creationId xmlns:a16="http://schemas.microsoft.com/office/drawing/2014/main" id="{5759A096-045F-FC6F-2AD3-E85917271A00}"/>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7" name="Group 67">
              <a:extLst>
                <a:ext uri="{FF2B5EF4-FFF2-40B4-BE49-F238E27FC236}">
                  <a16:creationId xmlns:a16="http://schemas.microsoft.com/office/drawing/2014/main" id="{21EA9561-DFD7-40F2-91E9-2C8FE3814515}"/>
                </a:ext>
              </a:extLst>
            </p:cNvPr>
            <p:cNvGrpSpPr/>
            <p:nvPr/>
          </p:nvGrpSpPr>
          <p:grpSpPr>
            <a:xfrm>
              <a:off x="337441" y="1218879"/>
              <a:ext cx="106505" cy="106505"/>
              <a:chOff x="0" y="0"/>
              <a:chExt cx="812800" cy="812800"/>
            </a:xfrm>
          </p:grpSpPr>
          <p:sp>
            <p:nvSpPr>
              <p:cNvPr id="68" name="Freeform 68">
                <a:extLst>
                  <a:ext uri="{FF2B5EF4-FFF2-40B4-BE49-F238E27FC236}">
                    <a16:creationId xmlns:a16="http://schemas.microsoft.com/office/drawing/2014/main" id="{74ED844E-8813-69C2-E4C3-B378C9EC875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9" name="TextBox 69">
                <a:extLst>
                  <a:ext uri="{FF2B5EF4-FFF2-40B4-BE49-F238E27FC236}">
                    <a16:creationId xmlns:a16="http://schemas.microsoft.com/office/drawing/2014/main" id="{D47075E5-B71D-96E3-098E-8453D07FB56F}"/>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70" name="Group 70">
              <a:extLst>
                <a:ext uri="{FF2B5EF4-FFF2-40B4-BE49-F238E27FC236}">
                  <a16:creationId xmlns:a16="http://schemas.microsoft.com/office/drawing/2014/main" id="{8CDE0681-92B3-C959-5FFA-369A972B207E}"/>
                </a:ext>
              </a:extLst>
            </p:cNvPr>
            <p:cNvGrpSpPr/>
            <p:nvPr/>
          </p:nvGrpSpPr>
          <p:grpSpPr>
            <a:xfrm>
              <a:off x="189045" y="1218879"/>
              <a:ext cx="106505" cy="106505"/>
              <a:chOff x="0" y="0"/>
              <a:chExt cx="812800" cy="812800"/>
            </a:xfrm>
          </p:grpSpPr>
          <p:sp>
            <p:nvSpPr>
              <p:cNvPr id="71" name="Freeform 71">
                <a:extLst>
                  <a:ext uri="{FF2B5EF4-FFF2-40B4-BE49-F238E27FC236}">
                    <a16:creationId xmlns:a16="http://schemas.microsoft.com/office/drawing/2014/main" id="{F5179278-75EA-504E-610E-F12BA1E20AF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72" name="TextBox 72">
                <a:extLst>
                  <a:ext uri="{FF2B5EF4-FFF2-40B4-BE49-F238E27FC236}">
                    <a16:creationId xmlns:a16="http://schemas.microsoft.com/office/drawing/2014/main" id="{F7153C3A-F2F0-832D-245B-194C5AA46699}"/>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pic>
        <p:nvPicPr>
          <p:cNvPr id="4" name="Picture 3">
            <a:extLst>
              <a:ext uri="{FF2B5EF4-FFF2-40B4-BE49-F238E27FC236}">
                <a16:creationId xmlns:a16="http://schemas.microsoft.com/office/drawing/2014/main" id="{49FFB9DA-D715-6F0C-7EAA-F31EB0F59FBA}"/>
              </a:ext>
            </a:extLst>
          </p:cNvPr>
          <p:cNvPicPr>
            <a:picLocks noChangeAspect="1"/>
          </p:cNvPicPr>
          <p:nvPr/>
        </p:nvPicPr>
        <p:blipFill>
          <a:blip r:embed="rId3"/>
          <a:stretch>
            <a:fillRect/>
          </a:stretch>
        </p:blipFill>
        <p:spPr>
          <a:xfrm>
            <a:off x="2130383" y="3537554"/>
            <a:ext cx="8489821" cy="3113602"/>
          </a:xfrm>
          <a:prstGeom prst="rect">
            <a:avLst/>
          </a:prstGeom>
        </p:spPr>
      </p:pic>
      <p:pic>
        <p:nvPicPr>
          <p:cNvPr id="6" name="Picture 2">
            <a:extLst>
              <a:ext uri="{FF2B5EF4-FFF2-40B4-BE49-F238E27FC236}">
                <a16:creationId xmlns:a16="http://schemas.microsoft.com/office/drawing/2014/main" id="{DCDFFC39-9FD6-1353-BB6D-A5AF4CE889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8106" y="688975"/>
            <a:ext cx="4395788" cy="274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064426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a:extLst>
            <a:ext uri="{FF2B5EF4-FFF2-40B4-BE49-F238E27FC236}">
              <a16:creationId xmlns:a16="http://schemas.microsoft.com/office/drawing/2014/main" id="{E342134F-38E7-DC4E-B399-E33AB8E503A1}"/>
            </a:ext>
          </a:extLst>
        </p:cNvPr>
        <p:cNvGrpSpPr/>
        <p:nvPr/>
      </p:nvGrpSpPr>
      <p:grpSpPr>
        <a:xfrm>
          <a:off x="0" y="0"/>
          <a:ext cx="0" cy="0"/>
          <a:chOff x="0" y="0"/>
          <a:chExt cx="0" cy="0"/>
        </a:xfrm>
      </p:grpSpPr>
      <p:grpSp>
        <p:nvGrpSpPr>
          <p:cNvPr id="32" name="Group 32">
            <a:extLst>
              <a:ext uri="{FF2B5EF4-FFF2-40B4-BE49-F238E27FC236}">
                <a16:creationId xmlns:a16="http://schemas.microsoft.com/office/drawing/2014/main" id="{976781A2-DB37-2B98-EE8B-4C2420BE5E78}"/>
              </a:ext>
            </a:extLst>
          </p:cNvPr>
          <p:cNvGrpSpPr/>
          <p:nvPr/>
        </p:nvGrpSpPr>
        <p:grpSpPr>
          <a:xfrm>
            <a:off x="685800" y="550930"/>
            <a:ext cx="2354580" cy="1212716"/>
            <a:chOff x="0" y="67459"/>
            <a:chExt cx="3294241" cy="2425430"/>
          </a:xfrm>
        </p:grpSpPr>
        <p:sp>
          <p:nvSpPr>
            <p:cNvPr id="33" name="TextBox 33">
              <a:extLst>
                <a:ext uri="{FF2B5EF4-FFF2-40B4-BE49-F238E27FC236}">
                  <a16:creationId xmlns:a16="http://schemas.microsoft.com/office/drawing/2014/main" id="{5667EFB6-1311-8B45-080F-2EB1CCB51B6A}"/>
                </a:ext>
              </a:extLst>
            </p:cNvPr>
            <p:cNvSpPr txBox="1"/>
            <p:nvPr/>
          </p:nvSpPr>
          <p:spPr>
            <a:xfrm>
              <a:off x="747928" y="733055"/>
              <a:ext cx="2546313" cy="1399099"/>
            </a:xfrm>
            <a:prstGeom prst="rect">
              <a:avLst/>
            </a:prstGeom>
          </p:spPr>
          <p:txBody>
            <a:bodyPr lIns="0" tIns="0" rIns="0" bIns="0" rtlCol="0" anchor="t">
              <a:spAutoFit/>
            </a:bodyPr>
            <a:lstStyle/>
            <a:p>
              <a:pPr defTabSz="609630">
                <a:lnSpc>
                  <a:spcPts val="2693"/>
                </a:lnSpc>
              </a:pPr>
              <a:r>
                <a:rPr lang="en-US" sz="3206" b="1" spc="-118" dirty="0">
                  <a:solidFill>
                    <a:srgbClr val="485CC7"/>
                  </a:solidFill>
                  <a:latin typeface="Futura 1 Ultra-Bold"/>
                  <a:ea typeface="Futura 1 Ultra-Bold"/>
                  <a:cs typeface="Futura 1 Ultra-Bold"/>
                  <a:sym typeface="Futura 1 Ultra-Bold"/>
                </a:rPr>
                <a:t>WILKES  </a:t>
              </a:r>
            </a:p>
          </p:txBody>
        </p:sp>
        <p:sp>
          <p:nvSpPr>
            <p:cNvPr id="34" name="Freeform 34">
              <a:extLst>
                <a:ext uri="{FF2B5EF4-FFF2-40B4-BE49-F238E27FC236}">
                  <a16:creationId xmlns:a16="http://schemas.microsoft.com/office/drawing/2014/main" id="{EAA973A7-7667-753F-D725-1C761DA29A76}"/>
                </a:ext>
              </a:extLst>
            </p:cNvPr>
            <p:cNvSpPr/>
            <p:nvPr/>
          </p:nvSpPr>
          <p:spPr>
            <a:xfrm>
              <a:off x="1846180" y="67459"/>
              <a:ext cx="1328350" cy="557004"/>
            </a:xfrm>
            <a:custGeom>
              <a:avLst/>
              <a:gdLst/>
              <a:ahLst/>
              <a:cxnLst/>
              <a:rect l="l" t="t" r="r" b="b"/>
              <a:pathLst>
                <a:path w="1328350" h="557004">
                  <a:moveTo>
                    <a:pt x="0" y="0"/>
                  </a:moveTo>
                  <a:lnTo>
                    <a:pt x="1328350" y="0"/>
                  </a:lnTo>
                  <a:lnTo>
                    <a:pt x="1328350" y="557004"/>
                  </a:lnTo>
                  <a:lnTo>
                    <a:pt x="0" y="557004"/>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35" name="TextBox 35">
              <a:extLst>
                <a:ext uri="{FF2B5EF4-FFF2-40B4-BE49-F238E27FC236}">
                  <a16:creationId xmlns:a16="http://schemas.microsoft.com/office/drawing/2014/main" id="{EC4D19A5-EB61-793F-E6DF-7D050E44D612}"/>
                </a:ext>
              </a:extLst>
            </p:cNvPr>
            <p:cNvSpPr txBox="1"/>
            <p:nvPr/>
          </p:nvSpPr>
          <p:spPr>
            <a:xfrm>
              <a:off x="751636" y="1458118"/>
              <a:ext cx="2466769" cy="1034771"/>
            </a:xfrm>
            <a:prstGeom prst="rect">
              <a:avLst/>
            </a:prstGeom>
          </p:spPr>
          <p:txBody>
            <a:bodyPr lIns="0" tIns="0" rIns="0" bIns="0" rtlCol="0" anchor="t">
              <a:spAutoFit/>
            </a:bodyPr>
            <a:lstStyle/>
            <a:p>
              <a:pPr defTabSz="609630">
                <a:lnSpc>
                  <a:spcPts val="1971"/>
                </a:lnSpc>
              </a:pPr>
              <a:r>
                <a:rPr lang="en-US" sz="2346" spc="-87" dirty="0">
                  <a:solidFill>
                    <a:srgbClr val="2D2A29"/>
                  </a:solidFill>
                  <a:latin typeface="Bliss 1"/>
                  <a:ea typeface="Bliss 1"/>
                  <a:cs typeface="Bliss 1"/>
                  <a:sym typeface="Bliss 1"/>
                </a:rPr>
                <a:t>INSTITUTE </a:t>
              </a:r>
            </a:p>
          </p:txBody>
        </p:sp>
        <p:sp>
          <p:nvSpPr>
            <p:cNvPr id="36" name="TextBox 36">
              <a:extLst>
                <a:ext uri="{FF2B5EF4-FFF2-40B4-BE49-F238E27FC236}">
                  <a16:creationId xmlns:a16="http://schemas.microsoft.com/office/drawing/2014/main" id="{D1979D58-D9D1-40AC-5C2A-F7C3D4F3AB2C}"/>
                </a:ext>
              </a:extLst>
            </p:cNvPr>
            <p:cNvSpPr txBox="1"/>
            <p:nvPr/>
          </p:nvSpPr>
          <p:spPr>
            <a:xfrm>
              <a:off x="703062" y="114301"/>
              <a:ext cx="1207348" cy="525402"/>
            </a:xfrm>
            <a:prstGeom prst="rect">
              <a:avLst/>
            </a:prstGeom>
          </p:spPr>
          <p:txBody>
            <a:bodyPr lIns="0" tIns="0" rIns="0" bIns="0" rtlCol="0" anchor="t">
              <a:spAutoFit/>
            </a:bodyPr>
            <a:lstStyle/>
            <a:p>
              <a:pPr defTabSz="609630">
                <a:lnSpc>
                  <a:spcPts val="2024"/>
                </a:lnSpc>
              </a:pPr>
              <a:r>
                <a:rPr lang="en-US" sz="2409" spc="-89">
                  <a:solidFill>
                    <a:srgbClr val="2D2A29"/>
                  </a:solidFill>
                  <a:latin typeface="Bliss 1"/>
                  <a:ea typeface="Bliss 1"/>
                  <a:cs typeface="Bliss 1"/>
                  <a:sym typeface="Bliss 1"/>
                </a:rPr>
                <a:t>THE</a:t>
              </a:r>
            </a:p>
          </p:txBody>
        </p:sp>
        <p:grpSp>
          <p:nvGrpSpPr>
            <p:cNvPr id="37" name="Group 37">
              <a:extLst>
                <a:ext uri="{FF2B5EF4-FFF2-40B4-BE49-F238E27FC236}">
                  <a16:creationId xmlns:a16="http://schemas.microsoft.com/office/drawing/2014/main" id="{23F3311D-CF2B-4398-4781-A18D5B206DEB}"/>
                </a:ext>
              </a:extLst>
            </p:cNvPr>
            <p:cNvGrpSpPr/>
            <p:nvPr/>
          </p:nvGrpSpPr>
          <p:grpSpPr>
            <a:xfrm>
              <a:off x="223060" y="923363"/>
              <a:ext cx="193252" cy="193252"/>
              <a:chOff x="0" y="0"/>
              <a:chExt cx="812800" cy="812800"/>
            </a:xfrm>
          </p:grpSpPr>
          <p:sp>
            <p:nvSpPr>
              <p:cNvPr id="38" name="Freeform 38">
                <a:extLst>
                  <a:ext uri="{FF2B5EF4-FFF2-40B4-BE49-F238E27FC236}">
                    <a16:creationId xmlns:a16="http://schemas.microsoft.com/office/drawing/2014/main" id="{6AA21A8D-7C30-A955-7513-AA0899913B1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00070"/>
              </a:solidFill>
            </p:spPr>
            <p:txBody>
              <a:bodyPr/>
              <a:lstStyle/>
              <a:p>
                <a:pPr defTabSz="609630"/>
                <a:endParaRPr lang="en-GB" sz="1200">
                  <a:solidFill>
                    <a:prstClr val="black"/>
                  </a:solidFill>
                  <a:latin typeface="Calibri"/>
                </a:endParaRPr>
              </a:p>
            </p:txBody>
          </p:sp>
          <p:sp>
            <p:nvSpPr>
              <p:cNvPr id="39" name="TextBox 39">
                <a:extLst>
                  <a:ext uri="{FF2B5EF4-FFF2-40B4-BE49-F238E27FC236}">
                    <a16:creationId xmlns:a16="http://schemas.microsoft.com/office/drawing/2014/main" id="{E9E081FB-DDE2-08CE-BA97-C43314A9EA73}"/>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0" name="Group 40">
              <a:extLst>
                <a:ext uri="{FF2B5EF4-FFF2-40B4-BE49-F238E27FC236}">
                  <a16:creationId xmlns:a16="http://schemas.microsoft.com/office/drawing/2014/main" id="{7A3BDF0A-FA75-8B83-4EF8-55DF53263687}"/>
                </a:ext>
              </a:extLst>
            </p:cNvPr>
            <p:cNvGrpSpPr/>
            <p:nvPr/>
          </p:nvGrpSpPr>
          <p:grpSpPr>
            <a:xfrm>
              <a:off x="263481" y="696921"/>
              <a:ext cx="106505" cy="106505"/>
              <a:chOff x="0" y="0"/>
              <a:chExt cx="812800" cy="812800"/>
            </a:xfrm>
          </p:grpSpPr>
          <p:sp>
            <p:nvSpPr>
              <p:cNvPr id="41" name="Freeform 41">
                <a:extLst>
                  <a:ext uri="{FF2B5EF4-FFF2-40B4-BE49-F238E27FC236}">
                    <a16:creationId xmlns:a16="http://schemas.microsoft.com/office/drawing/2014/main" id="{83EF1856-A2E9-B14D-8E94-20C74D05A44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2" name="TextBox 42">
                <a:extLst>
                  <a:ext uri="{FF2B5EF4-FFF2-40B4-BE49-F238E27FC236}">
                    <a16:creationId xmlns:a16="http://schemas.microsoft.com/office/drawing/2014/main" id="{BEAA1934-52DC-47AB-F7A0-FED900445F80}"/>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3" name="Group 43">
              <a:extLst>
                <a:ext uri="{FF2B5EF4-FFF2-40B4-BE49-F238E27FC236}">
                  <a16:creationId xmlns:a16="http://schemas.microsoft.com/office/drawing/2014/main" id="{94FD4832-5114-6EC5-C97F-B040885CE178}"/>
                </a:ext>
              </a:extLst>
            </p:cNvPr>
            <p:cNvGrpSpPr/>
            <p:nvPr/>
          </p:nvGrpSpPr>
          <p:grpSpPr>
            <a:xfrm>
              <a:off x="412219" y="740938"/>
              <a:ext cx="106505" cy="106505"/>
              <a:chOff x="0" y="0"/>
              <a:chExt cx="812800" cy="812800"/>
            </a:xfrm>
          </p:grpSpPr>
          <p:sp>
            <p:nvSpPr>
              <p:cNvPr id="44" name="Freeform 44">
                <a:extLst>
                  <a:ext uri="{FF2B5EF4-FFF2-40B4-BE49-F238E27FC236}">
                    <a16:creationId xmlns:a16="http://schemas.microsoft.com/office/drawing/2014/main" id="{1DF29FDB-E5EB-4EAC-58E0-6D93BAD8F86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5" name="TextBox 45">
                <a:extLst>
                  <a:ext uri="{FF2B5EF4-FFF2-40B4-BE49-F238E27FC236}">
                    <a16:creationId xmlns:a16="http://schemas.microsoft.com/office/drawing/2014/main" id="{9700BC82-7E70-775A-05C5-5E64E79D6BAD}"/>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6" name="Group 46">
              <a:extLst>
                <a:ext uri="{FF2B5EF4-FFF2-40B4-BE49-F238E27FC236}">
                  <a16:creationId xmlns:a16="http://schemas.microsoft.com/office/drawing/2014/main" id="{3E27ECF1-9F58-3D4B-BFAC-376793272528}"/>
                </a:ext>
              </a:extLst>
            </p:cNvPr>
            <p:cNvGrpSpPr/>
            <p:nvPr/>
          </p:nvGrpSpPr>
          <p:grpSpPr>
            <a:xfrm>
              <a:off x="125919" y="740938"/>
              <a:ext cx="106505" cy="106505"/>
              <a:chOff x="0" y="0"/>
              <a:chExt cx="812800" cy="812800"/>
            </a:xfrm>
          </p:grpSpPr>
          <p:sp>
            <p:nvSpPr>
              <p:cNvPr id="47" name="Freeform 47">
                <a:extLst>
                  <a:ext uri="{FF2B5EF4-FFF2-40B4-BE49-F238E27FC236}">
                    <a16:creationId xmlns:a16="http://schemas.microsoft.com/office/drawing/2014/main" id="{CD65DAAE-CBE5-1404-8B3D-1F30D5C3333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8" name="TextBox 48">
                <a:extLst>
                  <a:ext uri="{FF2B5EF4-FFF2-40B4-BE49-F238E27FC236}">
                    <a16:creationId xmlns:a16="http://schemas.microsoft.com/office/drawing/2014/main" id="{EFF76A0F-8AA8-6E92-DF12-41154F7ABB8F}"/>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9" name="Group 49">
              <a:extLst>
                <a:ext uri="{FF2B5EF4-FFF2-40B4-BE49-F238E27FC236}">
                  <a16:creationId xmlns:a16="http://schemas.microsoft.com/office/drawing/2014/main" id="{206D42E1-E57B-10E6-D0C4-5C5ACB3C4D1D}"/>
                </a:ext>
              </a:extLst>
            </p:cNvPr>
            <p:cNvGrpSpPr/>
            <p:nvPr/>
          </p:nvGrpSpPr>
          <p:grpSpPr>
            <a:xfrm>
              <a:off x="22484" y="854239"/>
              <a:ext cx="106505" cy="106505"/>
              <a:chOff x="0" y="0"/>
              <a:chExt cx="812800" cy="812800"/>
            </a:xfrm>
          </p:grpSpPr>
          <p:sp>
            <p:nvSpPr>
              <p:cNvPr id="50" name="Freeform 50">
                <a:extLst>
                  <a:ext uri="{FF2B5EF4-FFF2-40B4-BE49-F238E27FC236}">
                    <a16:creationId xmlns:a16="http://schemas.microsoft.com/office/drawing/2014/main" id="{17459764-A63E-F4FC-E45B-FA3855E2498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1" name="TextBox 51">
                <a:extLst>
                  <a:ext uri="{FF2B5EF4-FFF2-40B4-BE49-F238E27FC236}">
                    <a16:creationId xmlns:a16="http://schemas.microsoft.com/office/drawing/2014/main" id="{A00CB8A2-EFF9-DBC8-28DD-4B4F7E65D0DA}"/>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2" name="Group 52">
              <a:extLst>
                <a:ext uri="{FF2B5EF4-FFF2-40B4-BE49-F238E27FC236}">
                  <a16:creationId xmlns:a16="http://schemas.microsoft.com/office/drawing/2014/main" id="{D3DD0AEA-CD5D-BE52-C7C6-1FFF41C09C3E}"/>
                </a:ext>
              </a:extLst>
            </p:cNvPr>
            <p:cNvGrpSpPr/>
            <p:nvPr/>
          </p:nvGrpSpPr>
          <p:grpSpPr>
            <a:xfrm>
              <a:off x="0" y="998139"/>
              <a:ext cx="106505" cy="106505"/>
              <a:chOff x="0" y="0"/>
              <a:chExt cx="812800" cy="812800"/>
            </a:xfrm>
          </p:grpSpPr>
          <p:sp>
            <p:nvSpPr>
              <p:cNvPr id="53" name="Freeform 53">
                <a:extLst>
                  <a:ext uri="{FF2B5EF4-FFF2-40B4-BE49-F238E27FC236}">
                    <a16:creationId xmlns:a16="http://schemas.microsoft.com/office/drawing/2014/main" id="{9CC87794-F6FB-9562-FDEE-A1F0B984730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4" name="TextBox 54">
                <a:extLst>
                  <a:ext uri="{FF2B5EF4-FFF2-40B4-BE49-F238E27FC236}">
                    <a16:creationId xmlns:a16="http://schemas.microsoft.com/office/drawing/2014/main" id="{EE5FF84A-FE51-9E15-F542-DD415C79E870}"/>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5" name="Group 55">
              <a:extLst>
                <a:ext uri="{FF2B5EF4-FFF2-40B4-BE49-F238E27FC236}">
                  <a16:creationId xmlns:a16="http://schemas.microsoft.com/office/drawing/2014/main" id="{B8221E21-94D1-1219-A48C-2E40D737F11F}"/>
                </a:ext>
              </a:extLst>
            </p:cNvPr>
            <p:cNvGrpSpPr/>
            <p:nvPr/>
          </p:nvGrpSpPr>
          <p:grpSpPr>
            <a:xfrm>
              <a:off x="59392" y="1138411"/>
              <a:ext cx="106505" cy="106505"/>
              <a:chOff x="0" y="0"/>
              <a:chExt cx="812800" cy="812800"/>
            </a:xfrm>
          </p:grpSpPr>
          <p:sp>
            <p:nvSpPr>
              <p:cNvPr id="56" name="Freeform 56">
                <a:extLst>
                  <a:ext uri="{FF2B5EF4-FFF2-40B4-BE49-F238E27FC236}">
                    <a16:creationId xmlns:a16="http://schemas.microsoft.com/office/drawing/2014/main" id="{A1B22BCE-7C9E-1C83-7663-B2728494259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7" name="TextBox 57">
                <a:extLst>
                  <a:ext uri="{FF2B5EF4-FFF2-40B4-BE49-F238E27FC236}">
                    <a16:creationId xmlns:a16="http://schemas.microsoft.com/office/drawing/2014/main" id="{44DC2A8C-14B2-BDAF-3F09-BE708A7A3175}"/>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8" name="Group 58">
              <a:extLst>
                <a:ext uri="{FF2B5EF4-FFF2-40B4-BE49-F238E27FC236}">
                  <a16:creationId xmlns:a16="http://schemas.microsoft.com/office/drawing/2014/main" id="{91E26733-5165-B61B-C71C-05265FA99C48}"/>
                </a:ext>
              </a:extLst>
            </p:cNvPr>
            <p:cNvGrpSpPr/>
            <p:nvPr/>
          </p:nvGrpSpPr>
          <p:grpSpPr>
            <a:xfrm>
              <a:off x="510453" y="854239"/>
              <a:ext cx="106505" cy="106505"/>
              <a:chOff x="0" y="0"/>
              <a:chExt cx="812800" cy="812800"/>
            </a:xfrm>
          </p:grpSpPr>
          <p:sp>
            <p:nvSpPr>
              <p:cNvPr id="59" name="Freeform 59">
                <a:extLst>
                  <a:ext uri="{FF2B5EF4-FFF2-40B4-BE49-F238E27FC236}">
                    <a16:creationId xmlns:a16="http://schemas.microsoft.com/office/drawing/2014/main" id="{FEDF50AB-AE30-FE33-0ABF-CD261EEFFB0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0" name="TextBox 60">
                <a:extLst>
                  <a:ext uri="{FF2B5EF4-FFF2-40B4-BE49-F238E27FC236}">
                    <a16:creationId xmlns:a16="http://schemas.microsoft.com/office/drawing/2014/main" id="{75D92716-2226-4D9F-5D35-10B7268EE72E}"/>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1" name="Group 61">
              <a:extLst>
                <a:ext uri="{FF2B5EF4-FFF2-40B4-BE49-F238E27FC236}">
                  <a16:creationId xmlns:a16="http://schemas.microsoft.com/office/drawing/2014/main" id="{DE4CE38A-61C6-3C68-BF1B-BC58BE7EF375}"/>
                </a:ext>
              </a:extLst>
            </p:cNvPr>
            <p:cNvGrpSpPr/>
            <p:nvPr/>
          </p:nvGrpSpPr>
          <p:grpSpPr>
            <a:xfrm>
              <a:off x="532965" y="998139"/>
              <a:ext cx="106505" cy="106505"/>
              <a:chOff x="0" y="0"/>
              <a:chExt cx="812800" cy="812800"/>
            </a:xfrm>
          </p:grpSpPr>
          <p:sp>
            <p:nvSpPr>
              <p:cNvPr id="62" name="Freeform 62">
                <a:extLst>
                  <a:ext uri="{FF2B5EF4-FFF2-40B4-BE49-F238E27FC236}">
                    <a16:creationId xmlns:a16="http://schemas.microsoft.com/office/drawing/2014/main" id="{E8EA2BEB-C67E-F51B-7115-C0F425D67C7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3" name="TextBox 63">
                <a:extLst>
                  <a:ext uri="{FF2B5EF4-FFF2-40B4-BE49-F238E27FC236}">
                    <a16:creationId xmlns:a16="http://schemas.microsoft.com/office/drawing/2014/main" id="{7D3F8F6F-ED69-F39A-D9C4-D7D80ADEEC87}"/>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4" name="Group 64">
              <a:extLst>
                <a:ext uri="{FF2B5EF4-FFF2-40B4-BE49-F238E27FC236}">
                  <a16:creationId xmlns:a16="http://schemas.microsoft.com/office/drawing/2014/main" id="{01B86790-B001-1EA6-6950-F754B82DA830}"/>
                </a:ext>
              </a:extLst>
            </p:cNvPr>
            <p:cNvGrpSpPr/>
            <p:nvPr/>
          </p:nvGrpSpPr>
          <p:grpSpPr>
            <a:xfrm>
              <a:off x="468541" y="1139435"/>
              <a:ext cx="106505" cy="106505"/>
              <a:chOff x="0" y="0"/>
              <a:chExt cx="812800" cy="812800"/>
            </a:xfrm>
          </p:grpSpPr>
          <p:sp>
            <p:nvSpPr>
              <p:cNvPr id="65" name="Freeform 65">
                <a:extLst>
                  <a:ext uri="{FF2B5EF4-FFF2-40B4-BE49-F238E27FC236}">
                    <a16:creationId xmlns:a16="http://schemas.microsoft.com/office/drawing/2014/main" id="{CCE755DD-EF63-9C06-9E09-45A12AE76DD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6" name="TextBox 66">
                <a:extLst>
                  <a:ext uri="{FF2B5EF4-FFF2-40B4-BE49-F238E27FC236}">
                    <a16:creationId xmlns:a16="http://schemas.microsoft.com/office/drawing/2014/main" id="{E2E7C259-13C4-8E24-7722-9E179ABF3005}"/>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7" name="Group 67">
              <a:extLst>
                <a:ext uri="{FF2B5EF4-FFF2-40B4-BE49-F238E27FC236}">
                  <a16:creationId xmlns:a16="http://schemas.microsoft.com/office/drawing/2014/main" id="{9E875FB1-D792-5EF1-D6DD-3056DC28CEA0}"/>
                </a:ext>
              </a:extLst>
            </p:cNvPr>
            <p:cNvGrpSpPr/>
            <p:nvPr/>
          </p:nvGrpSpPr>
          <p:grpSpPr>
            <a:xfrm>
              <a:off x="337441" y="1218879"/>
              <a:ext cx="106505" cy="106505"/>
              <a:chOff x="0" y="0"/>
              <a:chExt cx="812800" cy="812800"/>
            </a:xfrm>
          </p:grpSpPr>
          <p:sp>
            <p:nvSpPr>
              <p:cNvPr id="68" name="Freeform 68">
                <a:extLst>
                  <a:ext uri="{FF2B5EF4-FFF2-40B4-BE49-F238E27FC236}">
                    <a16:creationId xmlns:a16="http://schemas.microsoft.com/office/drawing/2014/main" id="{BA870674-1297-F15A-B912-A6F653D2D21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9" name="TextBox 69">
                <a:extLst>
                  <a:ext uri="{FF2B5EF4-FFF2-40B4-BE49-F238E27FC236}">
                    <a16:creationId xmlns:a16="http://schemas.microsoft.com/office/drawing/2014/main" id="{DF390EA4-3573-E9D9-A921-130BFBC4CC1D}"/>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70" name="Group 70">
              <a:extLst>
                <a:ext uri="{FF2B5EF4-FFF2-40B4-BE49-F238E27FC236}">
                  <a16:creationId xmlns:a16="http://schemas.microsoft.com/office/drawing/2014/main" id="{0D629361-F2D0-C81A-0395-15F847D58B55}"/>
                </a:ext>
              </a:extLst>
            </p:cNvPr>
            <p:cNvGrpSpPr/>
            <p:nvPr/>
          </p:nvGrpSpPr>
          <p:grpSpPr>
            <a:xfrm>
              <a:off x="189045" y="1218879"/>
              <a:ext cx="106505" cy="106505"/>
              <a:chOff x="0" y="0"/>
              <a:chExt cx="812800" cy="812800"/>
            </a:xfrm>
          </p:grpSpPr>
          <p:sp>
            <p:nvSpPr>
              <p:cNvPr id="71" name="Freeform 71">
                <a:extLst>
                  <a:ext uri="{FF2B5EF4-FFF2-40B4-BE49-F238E27FC236}">
                    <a16:creationId xmlns:a16="http://schemas.microsoft.com/office/drawing/2014/main" id="{1A6F4E3E-AE99-D101-098B-16B7601722A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72" name="TextBox 72">
                <a:extLst>
                  <a:ext uri="{FF2B5EF4-FFF2-40B4-BE49-F238E27FC236}">
                    <a16:creationId xmlns:a16="http://schemas.microsoft.com/office/drawing/2014/main" id="{CC98ADD1-FCFA-0FFC-3FF5-BB5320ABB7DF}"/>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pic>
        <p:nvPicPr>
          <p:cNvPr id="2" name="Picture 2">
            <a:extLst>
              <a:ext uri="{FF2B5EF4-FFF2-40B4-BE49-F238E27FC236}">
                <a16:creationId xmlns:a16="http://schemas.microsoft.com/office/drawing/2014/main" id="{6B4E21FC-C80C-4019-52AC-033F2C122B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0092" y="1504953"/>
            <a:ext cx="7226577" cy="5038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674658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a:extLst>
            <a:ext uri="{FF2B5EF4-FFF2-40B4-BE49-F238E27FC236}">
              <a16:creationId xmlns:a16="http://schemas.microsoft.com/office/drawing/2014/main" id="{DFA60039-3BC8-E4C6-A53C-8AA141CEA22E}"/>
            </a:ext>
          </a:extLst>
        </p:cNvPr>
        <p:cNvGrpSpPr/>
        <p:nvPr/>
      </p:nvGrpSpPr>
      <p:grpSpPr>
        <a:xfrm>
          <a:off x="0" y="0"/>
          <a:ext cx="0" cy="0"/>
          <a:chOff x="0" y="0"/>
          <a:chExt cx="0" cy="0"/>
        </a:xfrm>
      </p:grpSpPr>
      <p:grpSp>
        <p:nvGrpSpPr>
          <p:cNvPr id="32" name="Group 32">
            <a:extLst>
              <a:ext uri="{FF2B5EF4-FFF2-40B4-BE49-F238E27FC236}">
                <a16:creationId xmlns:a16="http://schemas.microsoft.com/office/drawing/2014/main" id="{4D2BA965-BBB8-4392-D089-D7A4457F54C9}"/>
              </a:ext>
            </a:extLst>
          </p:cNvPr>
          <p:cNvGrpSpPr/>
          <p:nvPr/>
        </p:nvGrpSpPr>
        <p:grpSpPr>
          <a:xfrm>
            <a:off x="685800" y="550930"/>
            <a:ext cx="2354580" cy="1212716"/>
            <a:chOff x="0" y="67459"/>
            <a:chExt cx="3294241" cy="2425430"/>
          </a:xfrm>
        </p:grpSpPr>
        <p:sp>
          <p:nvSpPr>
            <p:cNvPr id="33" name="TextBox 33">
              <a:extLst>
                <a:ext uri="{FF2B5EF4-FFF2-40B4-BE49-F238E27FC236}">
                  <a16:creationId xmlns:a16="http://schemas.microsoft.com/office/drawing/2014/main" id="{C490F704-85BF-7C80-F258-DBF10D2F4C16}"/>
                </a:ext>
              </a:extLst>
            </p:cNvPr>
            <p:cNvSpPr txBox="1"/>
            <p:nvPr/>
          </p:nvSpPr>
          <p:spPr>
            <a:xfrm>
              <a:off x="747928" y="733055"/>
              <a:ext cx="2546313" cy="1399099"/>
            </a:xfrm>
            <a:prstGeom prst="rect">
              <a:avLst/>
            </a:prstGeom>
          </p:spPr>
          <p:txBody>
            <a:bodyPr lIns="0" tIns="0" rIns="0" bIns="0" rtlCol="0" anchor="t">
              <a:spAutoFit/>
            </a:bodyPr>
            <a:lstStyle/>
            <a:p>
              <a:pPr defTabSz="609630">
                <a:lnSpc>
                  <a:spcPts val="2693"/>
                </a:lnSpc>
              </a:pPr>
              <a:r>
                <a:rPr lang="en-US" sz="3206" b="1" spc="-118" dirty="0">
                  <a:solidFill>
                    <a:srgbClr val="485CC7"/>
                  </a:solidFill>
                  <a:latin typeface="Futura 1 Ultra-Bold"/>
                  <a:ea typeface="Futura 1 Ultra-Bold"/>
                  <a:cs typeface="Futura 1 Ultra-Bold"/>
                  <a:sym typeface="Futura 1 Ultra-Bold"/>
                </a:rPr>
                <a:t>WILKES  </a:t>
              </a:r>
            </a:p>
          </p:txBody>
        </p:sp>
        <p:sp>
          <p:nvSpPr>
            <p:cNvPr id="34" name="Freeform 34">
              <a:extLst>
                <a:ext uri="{FF2B5EF4-FFF2-40B4-BE49-F238E27FC236}">
                  <a16:creationId xmlns:a16="http://schemas.microsoft.com/office/drawing/2014/main" id="{517D067C-A49F-9534-B6C9-C56D560D0C12}"/>
                </a:ext>
              </a:extLst>
            </p:cNvPr>
            <p:cNvSpPr/>
            <p:nvPr/>
          </p:nvSpPr>
          <p:spPr>
            <a:xfrm>
              <a:off x="1846180" y="67459"/>
              <a:ext cx="1328350" cy="557004"/>
            </a:xfrm>
            <a:custGeom>
              <a:avLst/>
              <a:gdLst/>
              <a:ahLst/>
              <a:cxnLst/>
              <a:rect l="l" t="t" r="r" b="b"/>
              <a:pathLst>
                <a:path w="1328350" h="557004">
                  <a:moveTo>
                    <a:pt x="0" y="0"/>
                  </a:moveTo>
                  <a:lnTo>
                    <a:pt x="1328350" y="0"/>
                  </a:lnTo>
                  <a:lnTo>
                    <a:pt x="1328350" y="557004"/>
                  </a:lnTo>
                  <a:lnTo>
                    <a:pt x="0" y="557004"/>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35" name="TextBox 35">
              <a:extLst>
                <a:ext uri="{FF2B5EF4-FFF2-40B4-BE49-F238E27FC236}">
                  <a16:creationId xmlns:a16="http://schemas.microsoft.com/office/drawing/2014/main" id="{AB61C7DF-CE24-D7BF-517A-08AA2087D8BF}"/>
                </a:ext>
              </a:extLst>
            </p:cNvPr>
            <p:cNvSpPr txBox="1"/>
            <p:nvPr/>
          </p:nvSpPr>
          <p:spPr>
            <a:xfrm>
              <a:off x="751636" y="1458118"/>
              <a:ext cx="2466769" cy="1034771"/>
            </a:xfrm>
            <a:prstGeom prst="rect">
              <a:avLst/>
            </a:prstGeom>
          </p:spPr>
          <p:txBody>
            <a:bodyPr lIns="0" tIns="0" rIns="0" bIns="0" rtlCol="0" anchor="t">
              <a:spAutoFit/>
            </a:bodyPr>
            <a:lstStyle/>
            <a:p>
              <a:pPr defTabSz="609630">
                <a:lnSpc>
                  <a:spcPts val="1971"/>
                </a:lnSpc>
              </a:pPr>
              <a:r>
                <a:rPr lang="en-US" sz="2346" spc="-87" dirty="0">
                  <a:solidFill>
                    <a:srgbClr val="2D2A29"/>
                  </a:solidFill>
                  <a:latin typeface="Bliss 1"/>
                  <a:ea typeface="Bliss 1"/>
                  <a:cs typeface="Bliss 1"/>
                  <a:sym typeface="Bliss 1"/>
                </a:rPr>
                <a:t>INSTITUTE </a:t>
              </a:r>
            </a:p>
          </p:txBody>
        </p:sp>
        <p:sp>
          <p:nvSpPr>
            <p:cNvPr id="36" name="TextBox 36">
              <a:extLst>
                <a:ext uri="{FF2B5EF4-FFF2-40B4-BE49-F238E27FC236}">
                  <a16:creationId xmlns:a16="http://schemas.microsoft.com/office/drawing/2014/main" id="{9A2CE140-C16D-E9E3-03D0-9D58E60FAE28}"/>
                </a:ext>
              </a:extLst>
            </p:cNvPr>
            <p:cNvSpPr txBox="1"/>
            <p:nvPr/>
          </p:nvSpPr>
          <p:spPr>
            <a:xfrm>
              <a:off x="703062" y="114301"/>
              <a:ext cx="1207348" cy="525402"/>
            </a:xfrm>
            <a:prstGeom prst="rect">
              <a:avLst/>
            </a:prstGeom>
          </p:spPr>
          <p:txBody>
            <a:bodyPr lIns="0" tIns="0" rIns="0" bIns="0" rtlCol="0" anchor="t">
              <a:spAutoFit/>
            </a:bodyPr>
            <a:lstStyle/>
            <a:p>
              <a:pPr defTabSz="609630">
                <a:lnSpc>
                  <a:spcPts val="2024"/>
                </a:lnSpc>
              </a:pPr>
              <a:r>
                <a:rPr lang="en-US" sz="2409" spc="-89">
                  <a:solidFill>
                    <a:srgbClr val="2D2A29"/>
                  </a:solidFill>
                  <a:latin typeface="Bliss 1"/>
                  <a:ea typeface="Bliss 1"/>
                  <a:cs typeface="Bliss 1"/>
                  <a:sym typeface="Bliss 1"/>
                </a:rPr>
                <a:t>THE</a:t>
              </a:r>
            </a:p>
          </p:txBody>
        </p:sp>
        <p:grpSp>
          <p:nvGrpSpPr>
            <p:cNvPr id="37" name="Group 37">
              <a:extLst>
                <a:ext uri="{FF2B5EF4-FFF2-40B4-BE49-F238E27FC236}">
                  <a16:creationId xmlns:a16="http://schemas.microsoft.com/office/drawing/2014/main" id="{8A350AA3-A45C-A0DF-1ADE-BF013322D898}"/>
                </a:ext>
              </a:extLst>
            </p:cNvPr>
            <p:cNvGrpSpPr/>
            <p:nvPr/>
          </p:nvGrpSpPr>
          <p:grpSpPr>
            <a:xfrm>
              <a:off x="223060" y="923363"/>
              <a:ext cx="193252" cy="193252"/>
              <a:chOff x="0" y="0"/>
              <a:chExt cx="812800" cy="812800"/>
            </a:xfrm>
          </p:grpSpPr>
          <p:sp>
            <p:nvSpPr>
              <p:cNvPr id="38" name="Freeform 38">
                <a:extLst>
                  <a:ext uri="{FF2B5EF4-FFF2-40B4-BE49-F238E27FC236}">
                    <a16:creationId xmlns:a16="http://schemas.microsoft.com/office/drawing/2014/main" id="{026C2175-18D7-3588-27A3-E1DECDAFD55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00070"/>
              </a:solidFill>
            </p:spPr>
            <p:txBody>
              <a:bodyPr/>
              <a:lstStyle/>
              <a:p>
                <a:pPr defTabSz="609630"/>
                <a:endParaRPr lang="en-GB" sz="1200">
                  <a:solidFill>
                    <a:prstClr val="black"/>
                  </a:solidFill>
                  <a:latin typeface="Calibri"/>
                </a:endParaRPr>
              </a:p>
            </p:txBody>
          </p:sp>
          <p:sp>
            <p:nvSpPr>
              <p:cNvPr id="39" name="TextBox 39">
                <a:extLst>
                  <a:ext uri="{FF2B5EF4-FFF2-40B4-BE49-F238E27FC236}">
                    <a16:creationId xmlns:a16="http://schemas.microsoft.com/office/drawing/2014/main" id="{D81D155C-6784-A462-CC8C-871B5983473C}"/>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0" name="Group 40">
              <a:extLst>
                <a:ext uri="{FF2B5EF4-FFF2-40B4-BE49-F238E27FC236}">
                  <a16:creationId xmlns:a16="http://schemas.microsoft.com/office/drawing/2014/main" id="{40C8249D-3732-C4BB-0041-D1E5E9E7988D}"/>
                </a:ext>
              </a:extLst>
            </p:cNvPr>
            <p:cNvGrpSpPr/>
            <p:nvPr/>
          </p:nvGrpSpPr>
          <p:grpSpPr>
            <a:xfrm>
              <a:off x="263481" y="696921"/>
              <a:ext cx="106505" cy="106505"/>
              <a:chOff x="0" y="0"/>
              <a:chExt cx="812800" cy="812800"/>
            </a:xfrm>
          </p:grpSpPr>
          <p:sp>
            <p:nvSpPr>
              <p:cNvPr id="41" name="Freeform 41">
                <a:extLst>
                  <a:ext uri="{FF2B5EF4-FFF2-40B4-BE49-F238E27FC236}">
                    <a16:creationId xmlns:a16="http://schemas.microsoft.com/office/drawing/2014/main" id="{6AD01995-E5D0-FC3C-4DB9-F8372E32D6C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2" name="TextBox 42">
                <a:extLst>
                  <a:ext uri="{FF2B5EF4-FFF2-40B4-BE49-F238E27FC236}">
                    <a16:creationId xmlns:a16="http://schemas.microsoft.com/office/drawing/2014/main" id="{3C73C571-AA1E-9698-786E-9128BC0AAA4A}"/>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3" name="Group 43">
              <a:extLst>
                <a:ext uri="{FF2B5EF4-FFF2-40B4-BE49-F238E27FC236}">
                  <a16:creationId xmlns:a16="http://schemas.microsoft.com/office/drawing/2014/main" id="{E430704B-AD5C-F4D0-3048-5A6F291A38C4}"/>
                </a:ext>
              </a:extLst>
            </p:cNvPr>
            <p:cNvGrpSpPr/>
            <p:nvPr/>
          </p:nvGrpSpPr>
          <p:grpSpPr>
            <a:xfrm>
              <a:off x="412219" y="740938"/>
              <a:ext cx="106505" cy="106505"/>
              <a:chOff x="0" y="0"/>
              <a:chExt cx="812800" cy="812800"/>
            </a:xfrm>
          </p:grpSpPr>
          <p:sp>
            <p:nvSpPr>
              <p:cNvPr id="44" name="Freeform 44">
                <a:extLst>
                  <a:ext uri="{FF2B5EF4-FFF2-40B4-BE49-F238E27FC236}">
                    <a16:creationId xmlns:a16="http://schemas.microsoft.com/office/drawing/2014/main" id="{669136A1-A73A-BC8B-8346-08BE48A0522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5" name="TextBox 45">
                <a:extLst>
                  <a:ext uri="{FF2B5EF4-FFF2-40B4-BE49-F238E27FC236}">
                    <a16:creationId xmlns:a16="http://schemas.microsoft.com/office/drawing/2014/main" id="{63C5D9AC-BAB8-2C65-1E78-0591526767FF}"/>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6" name="Group 46">
              <a:extLst>
                <a:ext uri="{FF2B5EF4-FFF2-40B4-BE49-F238E27FC236}">
                  <a16:creationId xmlns:a16="http://schemas.microsoft.com/office/drawing/2014/main" id="{C7E109A7-0C63-6C05-1AE6-E92B4FA69A1D}"/>
                </a:ext>
              </a:extLst>
            </p:cNvPr>
            <p:cNvGrpSpPr/>
            <p:nvPr/>
          </p:nvGrpSpPr>
          <p:grpSpPr>
            <a:xfrm>
              <a:off x="125919" y="740938"/>
              <a:ext cx="106505" cy="106505"/>
              <a:chOff x="0" y="0"/>
              <a:chExt cx="812800" cy="812800"/>
            </a:xfrm>
          </p:grpSpPr>
          <p:sp>
            <p:nvSpPr>
              <p:cNvPr id="47" name="Freeform 47">
                <a:extLst>
                  <a:ext uri="{FF2B5EF4-FFF2-40B4-BE49-F238E27FC236}">
                    <a16:creationId xmlns:a16="http://schemas.microsoft.com/office/drawing/2014/main" id="{FFF28949-4826-DB8D-B5B9-5114DDC0AA2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8" name="TextBox 48">
                <a:extLst>
                  <a:ext uri="{FF2B5EF4-FFF2-40B4-BE49-F238E27FC236}">
                    <a16:creationId xmlns:a16="http://schemas.microsoft.com/office/drawing/2014/main" id="{350B26BA-368A-C19D-CD3B-3144D2CFB9F9}"/>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9" name="Group 49">
              <a:extLst>
                <a:ext uri="{FF2B5EF4-FFF2-40B4-BE49-F238E27FC236}">
                  <a16:creationId xmlns:a16="http://schemas.microsoft.com/office/drawing/2014/main" id="{6029586D-DF33-06D8-D5AD-3C54C18A6CF9}"/>
                </a:ext>
              </a:extLst>
            </p:cNvPr>
            <p:cNvGrpSpPr/>
            <p:nvPr/>
          </p:nvGrpSpPr>
          <p:grpSpPr>
            <a:xfrm>
              <a:off x="22484" y="854239"/>
              <a:ext cx="106505" cy="106505"/>
              <a:chOff x="0" y="0"/>
              <a:chExt cx="812800" cy="812800"/>
            </a:xfrm>
          </p:grpSpPr>
          <p:sp>
            <p:nvSpPr>
              <p:cNvPr id="50" name="Freeform 50">
                <a:extLst>
                  <a:ext uri="{FF2B5EF4-FFF2-40B4-BE49-F238E27FC236}">
                    <a16:creationId xmlns:a16="http://schemas.microsoft.com/office/drawing/2014/main" id="{DC01ABF9-B6C9-FF2E-379C-62353C58A79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1" name="TextBox 51">
                <a:extLst>
                  <a:ext uri="{FF2B5EF4-FFF2-40B4-BE49-F238E27FC236}">
                    <a16:creationId xmlns:a16="http://schemas.microsoft.com/office/drawing/2014/main" id="{2D215962-A589-1683-FFD0-1D0CDABA31B2}"/>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2" name="Group 52">
              <a:extLst>
                <a:ext uri="{FF2B5EF4-FFF2-40B4-BE49-F238E27FC236}">
                  <a16:creationId xmlns:a16="http://schemas.microsoft.com/office/drawing/2014/main" id="{3CF89F7A-0828-2DDA-BD0A-E1B4F1E5F1FF}"/>
                </a:ext>
              </a:extLst>
            </p:cNvPr>
            <p:cNvGrpSpPr/>
            <p:nvPr/>
          </p:nvGrpSpPr>
          <p:grpSpPr>
            <a:xfrm>
              <a:off x="0" y="998139"/>
              <a:ext cx="106505" cy="106505"/>
              <a:chOff x="0" y="0"/>
              <a:chExt cx="812800" cy="812800"/>
            </a:xfrm>
          </p:grpSpPr>
          <p:sp>
            <p:nvSpPr>
              <p:cNvPr id="53" name="Freeform 53">
                <a:extLst>
                  <a:ext uri="{FF2B5EF4-FFF2-40B4-BE49-F238E27FC236}">
                    <a16:creationId xmlns:a16="http://schemas.microsoft.com/office/drawing/2014/main" id="{50824E4A-A133-72A6-BF87-F8DA1E70B2F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4" name="TextBox 54">
                <a:extLst>
                  <a:ext uri="{FF2B5EF4-FFF2-40B4-BE49-F238E27FC236}">
                    <a16:creationId xmlns:a16="http://schemas.microsoft.com/office/drawing/2014/main" id="{5FACD003-1BCD-4A0D-33AD-3E0C64D504FF}"/>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5" name="Group 55">
              <a:extLst>
                <a:ext uri="{FF2B5EF4-FFF2-40B4-BE49-F238E27FC236}">
                  <a16:creationId xmlns:a16="http://schemas.microsoft.com/office/drawing/2014/main" id="{5BE3F3ED-4B4F-57F1-924E-C77B01610748}"/>
                </a:ext>
              </a:extLst>
            </p:cNvPr>
            <p:cNvGrpSpPr/>
            <p:nvPr/>
          </p:nvGrpSpPr>
          <p:grpSpPr>
            <a:xfrm>
              <a:off x="59392" y="1138411"/>
              <a:ext cx="106505" cy="106505"/>
              <a:chOff x="0" y="0"/>
              <a:chExt cx="812800" cy="812800"/>
            </a:xfrm>
          </p:grpSpPr>
          <p:sp>
            <p:nvSpPr>
              <p:cNvPr id="56" name="Freeform 56">
                <a:extLst>
                  <a:ext uri="{FF2B5EF4-FFF2-40B4-BE49-F238E27FC236}">
                    <a16:creationId xmlns:a16="http://schemas.microsoft.com/office/drawing/2014/main" id="{0E549428-2E2C-5D09-F491-897EA124C72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7" name="TextBox 57">
                <a:extLst>
                  <a:ext uri="{FF2B5EF4-FFF2-40B4-BE49-F238E27FC236}">
                    <a16:creationId xmlns:a16="http://schemas.microsoft.com/office/drawing/2014/main" id="{E1A6D741-4C9C-E4EF-08D2-3D2F88AC7DEF}"/>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8" name="Group 58">
              <a:extLst>
                <a:ext uri="{FF2B5EF4-FFF2-40B4-BE49-F238E27FC236}">
                  <a16:creationId xmlns:a16="http://schemas.microsoft.com/office/drawing/2014/main" id="{506A60E5-DBD1-3490-2B0D-F6800B103E03}"/>
                </a:ext>
              </a:extLst>
            </p:cNvPr>
            <p:cNvGrpSpPr/>
            <p:nvPr/>
          </p:nvGrpSpPr>
          <p:grpSpPr>
            <a:xfrm>
              <a:off x="510453" y="854239"/>
              <a:ext cx="106505" cy="106505"/>
              <a:chOff x="0" y="0"/>
              <a:chExt cx="812800" cy="812800"/>
            </a:xfrm>
          </p:grpSpPr>
          <p:sp>
            <p:nvSpPr>
              <p:cNvPr id="59" name="Freeform 59">
                <a:extLst>
                  <a:ext uri="{FF2B5EF4-FFF2-40B4-BE49-F238E27FC236}">
                    <a16:creationId xmlns:a16="http://schemas.microsoft.com/office/drawing/2014/main" id="{B61AAFF2-0AAB-D613-8137-6D26E941EA5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0" name="TextBox 60">
                <a:extLst>
                  <a:ext uri="{FF2B5EF4-FFF2-40B4-BE49-F238E27FC236}">
                    <a16:creationId xmlns:a16="http://schemas.microsoft.com/office/drawing/2014/main" id="{0630F24A-4ECB-320A-C7DB-AB86338FFC3D}"/>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1" name="Group 61">
              <a:extLst>
                <a:ext uri="{FF2B5EF4-FFF2-40B4-BE49-F238E27FC236}">
                  <a16:creationId xmlns:a16="http://schemas.microsoft.com/office/drawing/2014/main" id="{6C80962B-709D-6C31-559A-B5AC27A5985D}"/>
                </a:ext>
              </a:extLst>
            </p:cNvPr>
            <p:cNvGrpSpPr/>
            <p:nvPr/>
          </p:nvGrpSpPr>
          <p:grpSpPr>
            <a:xfrm>
              <a:off x="532965" y="998139"/>
              <a:ext cx="106505" cy="106505"/>
              <a:chOff x="0" y="0"/>
              <a:chExt cx="812800" cy="812800"/>
            </a:xfrm>
          </p:grpSpPr>
          <p:sp>
            <p:nvSpPr>
              <p:cNvPr id="62" name="Freeform 62">
                <a:extLst>
                  <a:ext uri="{FF2B5EF4-FFF2-40B4-BE49-F238E27FC236}">
                    <a16:creationId xmlns:a16="http://schemas.microsoft.com/office/drawing/2014/main" id="{67AE8865-5ABD-FB3D-A078-8F0FD719E40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3" name="TextBox 63">
                <a:extLst>
                  <a:ext uri="{FF2B5EF4-FFF2-40B4-BE49-F238E27FC236}">
                    <a16:creationId xmlns:a16="http://schemas.microsoft.com/office/drawing/2014/main" id="{0FDC4824-4C08-75CC-42CD-28349F2AEE82}"/>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4" name="Group 64">
              <a:extLst>
                <a:ext uri="{FF2B5EF4-FFF2-40B4-BE49-F238E27FC236}">
                  <a16:creationId xmlns:a16="http://schemas.microsoft.com/office/drawing/2014/main" id="{D65C5458-BFAC-B66A-8DF4-618AF3BD6824}"/>
                </a:ext>
              </a:extLst>
            </p:cNvPr>
            <p:cNvGrpSpPr/>
            <p:nvPr/>
          </p:nvGrpSpPr>
          <p:grpSpPr>
            <a:xfrm>
              <a:off x="468541" y="1139435"/>
              <a:ext cx="106505" cy="106505"/>
              <a:chOff x="0" y="0"/>
              <a:chExt cx="812800" cy="812800"/>
            </a:xfrm>
          </p:grpSpPr>
          <p:sp>
            <p:nvSpPr>
              <p:cNvPr id="65" name="Freeform 65">
                <a:extLst>
                  <a:ext uri="{FF2B5EF4-FFF2-40B4-BE49-F238E27FC236}">
                    <a16:creationId xmlns:a16="http://schemas.microsoft.com/office/drawing/2014/main" id="{402EEB15-062D-8E0F-AD47-712C37FD19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6" name="TextBox 66">
                <a:extLst>
                  <a:ext uri="{FF2B5EF4-FFF2-40B4-BE49-F238E27FC236}">
                    <a16:creationId xmlns:a16="http://schemas.microsoft.com/office/drawing/2014/main" id="{C5260430-4EF7-BC1C-CC59-ADE5654B85B3}"/>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7" name="Group 67">
              <a:extLst>
                <a:ext uri="{FF2B5EF4-FFF2-40B4-BE49-F238E27FC236}">
                  <a16:creationId xmlns:a16="http://schemas.microsoft.com/office/drawing/2014/main" id="{27370BFC-8758-BED4-A8C7-B8951CF41D0B}"/>
                </a:ext>
              </a:extLst>
            </p:cNvPr>
            <p:cNvGrpSpPr/>
            <p:nvPr/>
          </p:nvGrpSpPr>
          <p:grpSpPr>
            <a:xfrm>
              <a:off x="337441" y="1218879"/>
              <a:ext cx="106505" cy="106505"/>
              <a:chOff x="0" y="0"/>
              <a:chExt cx="812800" cy="812800"/>
            </a:xfrm>
          </p:grpSpPr>
          <p:sp>
            <p:nvSpPr>
              <p:cNvPr id="68" name="Freeform 68">
                <a:extLst>
                  <a:ext uri="{FF2B5EF4-FFF2-40B4-BE49-F238E27FC236}">
                    <a16:creationId xmlns:a16="http://schemas.microsoft.com/office/drawing/2014/main" id="{D8574B84-43EF-6C9F-C30F-CA3F86A8BE2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9" name="TextBox 69">
                <a:extLst>
                  <a:ext uri="{FF2B5EF4-FFF2-40B4-BE49-F238E27FC236}">
                    <a16:creationId xmlns:a16="http://schemas.microsoft.com/office/drawing/2014/main" id="{A0F90269-8952-4AD8-95FF-E88CDB411D94}"/>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70" name="Group 70">
              <a:extLst>
                <a:ext uri="{FF2B5EF4-FFF2-40B4-BE49-F238E27FC236}">
                  <a16:creationId xmlns:a16="http://schemas.microsoft.com/office/drawing/2014/main" id="{D6252C70-FA00-2E8F-7ACC-AA5B16E29BD1}"/>
                </a:ext>
              </a:extLst>
            </p:cNvPr>
            <p:cNvGrpSpPr/>
            <p:nvPr/>
          </p:nvGrpSpPr>
          <p:grpSpPr>
            <a:xfrm>
              <a:off x="189045" y="1218879"/>
              <a:ext cx="106505" cy="106505"/>
              <a:chOff x="0" y="0"/>
              <a:chExt cx="812800" cy="812800"/>
            </a:xfrm>
          </p:grpSpPr>
          <p:sp>
            <p:nvSpPr>
              <p:cNvPr id="71" name="Freeform 71">
                <a:extLst>
                  <a:ext uri="{FF2B5EF4-FFF2-40B4-BE49-F238E27FC236}">
                    <a16:creationId xmlns:a16="http://schemas.microsoft.com/office/drawing/2014/main" id="{AC397653-0EA1-E288-B14E-66E8E1CBF9E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72" name="TextBox 72">
                <a:extLst>
                  <a:ext uri="{FF2B5EF4-FFF2-40B4-BE49-F238E27FC236}">
                    <a16:creationId xmlns:a16="http://schemas.microsoft.com/office/drawing/2014/main" id="{4B2D38EB-B281-502F-B58D-64EF67300AAE}"/>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pic>
        <p:nvPicPr>
          <p:cNvPr id="2" name="Picture 2">
            <a:extLst>
              <a:ext uri="{FF2B5EF4-FFF2-40B4-BE49-F238E27FC236}">
                <a16:creationId xmlns:a16="http://schemas.microsoft.com/office/drawing/2014/main" id="{9701C819-983B-5090-057C-EE77878CA4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8922" y="1629954"/>
            <a:ext cx="8694156" cy="4630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627032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a:extLst>
            <a:ext uri="{FF2B5EF4-FFF2-40B4-BE49-F238E27FC236}">
              <a16:creationId xmlns:a16="http://schemas.microsoft.com/office/drawing/2014/main" id="{A97540D6-C002-6BBA-A185-0813E128CE53}"/>
            </a:ext>
          </a:extLst>
        </p:cNvPr>
        <p:cNvGrpSpPr/>
        <p:nvPr/>
      </p:nvGrpSpPr>
      <p:grpSpPr>
        <a:xfrm>
          <a:off x="0" y="0"/>
          <a:ext cx="0" cy="0"/>
          <a:chOff x="0" y="0"/>
          <a:chExt cx="0" cy="0"/>
        </a:xfrm>
      </p:grpSpPr>
      <p:grpSp>
        <p:nvGrpSpPr>
          <p:cNvPr id="32" name="Group 32">
            <a:extLst>
              <a:ext uri="{FF2B5EF4-FFF2-40B4-BE49-F238E27FC236}">
                <a16:creationId xmlns:a16="http://schemas.microsoft.com/office/drawing/2014/main" id="{58BECBBD-463B-9741-754A-69073961DD4D}"/>
              </a:ext>
            </a:extLst>
          </p:cNvPr>
          <p:cNvGrpSpPr/>
          <p:nvPr/>
        </p:nvGrpSpPr>
        <p:grpSpPr>
          <a:xfrm>
            <a:off x="685800" y="550930"/>
            <a:ext cx="2354580" cy="1212716"/>
            <a:chOff x="0" y="67459"/>
            <a:chExt cx="3294241" cy="2425430"/>
          </a:xfrm>
        </p:grpSpPr>
        <p:sp>
          <p:nvSpPr>
            <p:cNvPr id="33" name="TextBox 33">
              <a:extLst>
                <a:ext uri="{FF2B5EF4-FFF2-40B4-BE49-F238E27FC236}">
                  <a16:creationId xmlns:a16="http://schemas.microsoft.com/office/drawing/2014/main" id="{5D85350C-0B5D-DA55-6259-A659E9EBEE74}"/>
                </a:ext>
              </a:extLst>
            </p:cNvPr>
            <p:cNvSpPr txBox="1"/>
            <p:nvPr/>
          </p:nvSpPr>
          <p:spPr>
            <a:xfrm>
              <a:off x="747928" y="733055"/>
              <a:ext cx="2546313" cy="1399099"/>
            </a:xfrm>
            <a:prstGeom prst="rect">
              <a:avLst/>
            </a:prstGeom>
          </p:spPr>
          <p:txBody>
            <a:bodyPr lIns="0" tIns="0" rIns="0" bIns="0" rtlCol="0" anchor="t">
              <a:spAutoFit/>
            </a:bodyPr>
            <a:lstStyle/>
            <a:p>
              <a:pPr defTabSz="609630">
                <a:lnSpc>
                  <a:spcPts val="2693"/>
                </a:lnSpc>
              </a:pPr>
              <a:r>
                <a:rPr lang="en-US" sz="3206" b="1" spc="-118" dirty="0">
                  <a:solidFill>
                    <a:srgbClr val="485CC7"/>
                  </a:solidFill>
                  <a:latin typeface="Futura 1 Ultra-Bold"/>
                  <a:ea typeface="Futura 1 Ultra-Bold"/>
                  <a:cs typeface="Futura 1 Ultra-Bold"/>
                  <a:sym typeface="Futura 1 Ultra-Bold"/>
                </a:rPr>
                <a:t>WILKES  </a:t>
              </a:r>
            </a:p>
          </p:txBody>
        </p:sp>
        <p:sp>
          <p:nvSpPr>
            <p:cNvPr id="34" name="Freeform 34">
              <a:extLst>
                <a:ext uri="{FF2B5EF4-FFF2-40B4-BE49-F238E27FC236}">
                  <a16:creationId xmlns:a16="http://schemas.microsoft.com/office/drawing/2014/main" id="{BB50829A-E707-E5E4-F2A6-80F59240D7AE}"/>
                </a:ext>
              </a:extLst>
            </p:cNvPr>
            <p:cNvSpPr/>
            <p:nvPr/>
          </p:nvSpPr>
          <p:spPr>
            <a:xfrm>
              <a:off x="1846180" y="67459"/>
              <a:ext cx="1328350" cy="557004"/>
            </a:xfrm>
            <a:custGeom>
              <a:avLst/>
              <a:gdLst/>
              <a:ahLst/>
              <a:cxnLst/>
              <a:rect l="l" t="t" r="r" b="b"/>
              <a:pathLst>
                <a:path w="1328350" h="557004">
                  <a:moveTo>
                    <a:pt x="0" y="0"/>
                  </a:moveTo>
                  <a:lnTo>
                    <a:pt x="1328350" y="0"/>
                  </a:lnTo>
                  <a:lnTo>
                    <a:pt x="1328350" y="557004"/>
                  </a:lnTo>
                  <a:lnTo>
                    <a:pt x="0" y="557004"/>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35" name="TextBox 35">
              <a:extLst>
                <a:ext uri="{FF2B5EF4-FFF2-40B4-BE49-F238E27FC236}">
                  <a16:creationId xmlns:a16="http://schemas.microsoft.com/office/drawing/2014/main" id="{14D18BA6-782B-DDC0-6B00-7DA3B96D4CF2}"/>
                </a:ext>
              </a:extLst>
            </p:cNvPr>
            <p:cNvSpPr txBox="1"/>
            <p:nvPr/>
          </p:nvSpPr>
          <p:spPr>
            <a:xfrm>
              <a:off x="751636" y="1458118"/>
              <a:ext cx="2466769" cy="1034771"/>
            </a:xfrm>
            <a:prstGeom prst="rect">
              <a:avLst/>
            </a:prstGeom>
          </p:spPr>
          <p:txBody>
            <a:bodyPr lIns="0" tIns="0" rIns="0" bIns="0" rtlCol="0" anchor="t">
              <a:spAutoFit/>
            </a:bodyPr>
            <a:lstStyle/>
            <a:p>
              <a:pPr defTabSz="609630">
                <a:lnSpc>
                  <a:spcPts val="1971"/>
                </a:lnSpc>
              </a:pPr>
              <a:r>
                <a:rPr lang="en-US" sz="2346" spc="-87" dirty="0">
                  <a:solidFill>
                    <a:srgbClr val="2D2A29"/>
                  </a:solidFill>
                  <a:latin typeface="Bliss 1"/>
                  <a:ea typeface="Bliss 1"/>
                  <a:cs typeface="Bliss 1"/>
                  <a:sym typeface="Bliss 1"/>
                </a:rPr>
                <a:t>INSTITUTE </a:t>
              </a:r>
            </a:p>
          </p:txBody>
        </p:sp>
        <p:sp>
          <p:nvSpPr>
            <p:cNvPr id="36" name="TextBox 36">
              <a:extLst>
                <a:ext uri="{FF2B5EF4-FFF2-40B4-BE49-F238E27FC236}">
                  <a16:creationId xmlns:a16="http://schemas.microsoft.com/office/drawing/2014/main" id="{A76AECCC-541D-6A28-3540-39B3B8F9FF69}"/>
                </a:ext>
              </a:extLst>
            </p:cNvPr>
            <p:cNvSpPr txBox="1"/>
            <p:nvPr/>
          </p:nvSpPr>
          <p:spPr>
            <a:xfrm>
              <a:off x="703062" y="114301"/>
              <a:ext cx="1207348" cy="525402"/>
            </a:xfrm>
            <a:prstGeom prst="rect">
              <a:avLst/>
            </a:prstGeom>
          </p:spPr>
          <p:txBody>
            <a:bodyPr lIns="0" tIns="0" rIns="0" bIns="0" rtlCol="0" anchor="t">
              <a:spAutoFit/>
            </a:bodyPr>
            <a:lstStyle/>
            <a:p>
              <a:pPr defTabSz="609630">
                <a:lnSpc>
                  <a:spcPts val="2024"/>
                </a:lnSpc>
              </a:pPr>
              <a:r>
                <a:rPr lang="en-US" sz="2409" spc="-89">
                  <a:solidFill>
                    <a:srgbClr val="2D2A29"/>
                  </a:solidFill>
                  <a:latin typeface="Bliss 1"/>
                  <a:ea typeface="Bliss 1"/>
                  <a:cs typeface="Bliss 1"/>
                  <a:sym typeface="Bliss 1"/>
                </a:rPr>
                <a:t>THE</a:t>
              </a:r>
            </a:p>
          </p:txBody>
        </p:sp>
        <p:grpSp>
          <p:nvGrpSpPr>
            <p:cNvPr id="37" name="Group 37">
              <a:extLst>
                <a:ext uri="{FF2B5EF4-FFF2-40B4-BE49-F238E27FC236}">
                  <a16:creationId xmlns:a16="http://schemas.microsoft.com/office/drawing/2014/main" id="{B9431494-E43F-E12B-B4B4-D339DDA774FF}"/>
                </a:ext>
              </a:extLst>
            </p:cNvPr>
            <p:cNvGrpSpPr/>
            <p:nvPr/>
          </p:nvGrpSpPr>
          <p:grpSpPr>
            <a:xfrm>
              <a:off x="223060" y="923363"/>
              <a:ext cx="193252" cy="193252"/>
              <a:chOff x="0" y="0"/>
              <a:chExt cx="812800" cy="812800"/>
            </a:xfrm>
          </p:grpSpPr>
          <p:sp>
            <p:nvSpPr>
              <p:cNvPr id="38" name="Freeform 38">
                <a:extLst>
                  <a:ext uri="{FF2B5EF4-FFF2-40B4-BE49-F238E27FC236}">
                    <a16:creationId xmlns:a16="http://schemas.microsoft.com/office/drawing/2014/main" id="{218F7E02-797D-E802-E901-BC11C39ABD7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00070"/>
              </a:solidFill>
            </p:spPr>
            <p:txBody>
              <a:bodyPr/>
              <a:lstStyle/>
              <a:p>
                <a:pPr defTabSz="609630"/>
                <a:endParaRPr lang="en-GB" sz="1200">
                  <a:solidFill>
                    <a:prstClr val="black"/>
                  </a:solidFill>
                  <a:latin typeface="Calibri"/>
                </a:endParaRPr>
              </a:p>
            </p:txBody>
          </p:sp>
          <p:sp>
            <p:nvSpPr>
              <p:cNvPr id="39" name="TextBox 39">
                <a:extLst>
                  <a:ext uri="{FF2B5EF4-FFF2-40B4-BE49-F238E27FC236}">
                    <a16:creationId xmlns:a16="http://schemas.microsoft.com/office/drawing/2014/main" id="{2685FFC7-90D1-6925-4484-633AA49D8997}"/>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0" name="Group 40">
              <a:extLst>
                <a:ext uri="{FF2B5EF4-FFF2-40B4-BE49-F238E27FC236}">
                  <a16:creationId xmlns:a16="http://schemas.microsoft.com/office/drawing/2014/main" id="{78E21C98-86CF-76F7-C2EA-D887B1AE5E6E}"/>
                </a:ext>
              </a:extLst>
            </p:cNvPr>
            <p:cNvGrpSpPr/>
            <p:nvPr/>
          </p:nvGrpSpPr>
          <p:grpSpPr>
            <a:xfrm>
              <a:off x="263481" y="696921"/>
              <a:ext cx="106505" cy="106505"/>
              <a:chOff x="0" y="0"/>
              <a:chExt cx="812800" cy="812800"/>
            </a:xfrm>
          </p:grpSpPr>
          <p:sp>
            <p:nvSpPr>
              <p:cNvPr id="41" name="Freeform 41">
                <a:extLst>
                  <a:ext uri="{FF2B5EF4-FFF2-40B4-BE49-F238E27FC236}">
                    <a16:creationId xmlns:a16="http://schemas.microsoft.com/office/drawing/2014/main" id="{1D68A61F-E3C7-761C-ACA7-260AA1F08C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2" name="TextBox 42">
                <a:extLst>
                  <a:ext uri="{FF2B5EF4-FFF2-40B4-BE49-F238E27FC236}">
                    <a16:creationId xmlns:a16="http://schemas.microsoft.com/office/drawing/2014/main" id="{2F0469ED-96EB-3D54-36E2-0ED09704FC4B}"/>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3" name="Group 43">
              <a:extLst>
                <a:ext uri="{FF2B5EF4-FFF2-40B4-BE49-F238E27FC236}">
                  <a16:creationId xmlns:a16="http://schemas.microsoft.com/office/drawing/2014/main" id="{AF8EA215-B9C3-06BA-6396-F2CF5463E1AD}"/>
                </a:ext>
              </a:extLst>
            </p:cNvPr>
            <p:cNvGrpSpPr/>
            <p:nvPr/>
          </p:nvGrpSpPr>
          <p:grpSpPr>
            <a:xfrm>
              <a:off x="412219" y="740938"/>
              <a:ext cx="106505" cy="106505"/>
              <a:chOff x="0" y="0"/>
              <a:chExt cx="812800" cy="812800"/>
            </a:xfrm>
          </p:grpSpPr>
          <p:sp>
            <p:nvSpPr>
              <p:cNvPr id="44" name="Freeform 44">
                <a:extLst>
                  <a:ext uri="{FF2B5EF4-FFF2-40B4-BE49-F238E27FC236}">
                    <a16:creationId xmlns:a16="http://schemas.microsoft.com/office/drawing/2014/main" id="{939DEC21-29BE-BC3D-852C-DB9ACAA8019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5" name="TextBox 45">
                <a:extLst>
                  <a:ext uri="{FF2B5EF4-FFF2-40B4-BE49-F238E27FC236}">
                    <a16:creationId xmlns:a16="http://schemas.microsoft.com/office/drawing/2014/main" id="{3191302B-8793-2B85-8EBB-623F54E726D7}"/>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6" name="Group 46">
              <a:extLst>
                <a:ext uri="{FF2B5EF4-FFF2-40B4-BE49-F238E27FC236}">
                  <a16:creationId xmlns:a16="http://schemas.microsoft.com/office/drawing/2014/main" id="{E25BD4B7-5C74-AE6E-E950-637844F48D53}"/>
                </a:ext>
              </a:extLst>
            </p:cNvPr>
            <p:cNvGrpSpPr/>
            <p:nvPr/>
          </p:nvGrpSpPr>
          <p:grpSpPr>
            <a:xfrm>
              <a:off x="125919" y="740938"/>
              <a:ext cx="106505" cy="106505"/>
              <a:chOff x="0" y="0"/>
              <a:chExt cx="812800" cy="812800"/>
            </a:xfrm>
          </p:grpSpPr>
          <p:sp>
            <p:nvSpPr>
              <p:cNvPr id="47" name="Freeform 47">
                <a:extLst>
                  <a:ext uri="{FF2B5EF4-FFF2-40B4-BE49-F238E27FC236}">
                    <a16:creationId xmlns:a16="http://schemas.microsoft.com/office/drawing/2014/main" id="{B6D936BA-9A0D-A632-63E1-087DAB8FDF1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8" name="TextBox 48">
                <a:extLst>
                  <a:ext uri="{FF2B5EF4-FFF2-40B4-BE49-F238E27FC236}">
                    <a16:creationId xmlns:a16="http://schemas.microsoft.com/office/drawing/2014/main" id="{32618C02-9681-C52A-1DC6-A3695C23B9CC}"/>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9" name="Group 49">
              <a:extLst>
                <a:ext uri="{FF2B5EF4-FFF2-40B4-BE49-F238E27FC236}">
                  <a16:creationId xmlns:a16="http://schemas.microsoft.com/office/drawing/2014/main" id="{DE190AF9-2084-02D3-CDA9-3C1F2DE73F66}"/>
                </a:ext>
              </a:extLst>
            </p:cNvPr>
            <p:cNvGrpSpPr/>
            <p:nvPr/>
          </p:nvGrpSpPr>
          <p:grpSpPr>
            <a:xfrm>
              <a:off x="22484" y="854239"/>
              <a:ext cx="106505" cy="106505"/>
              <a:chOff x="0" y="0"/>
              <a:chExt cx="812800" cy="812800"/>
            </a:xfrm>
          </p:grpSpPr>
          <p:sp>
            <p:nvSpPr>
              <p:cNvPr id="50" name="Freeform 50">
                <a:extLst>
                  <a:ext uri="{FF2B5EF4-FFF2-40B4-BE49-F238E27FC236}">
                    <a16:creationId xmlns:a16="http://schemas.microsoft.com/office/drawing/2014/main" id="{315F88D4-5874-1DFF-CA9F-7E8D5584829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1" name="TextBox 51">
                <a:extLst>
                  <a:ext uri="{FF2B5EF4-FFF2-40B4-BE49-F238E27FC236}">
                    <a16:creationId xmlns:a16="http://schemas.microsoft.com/office/drawing/2014/main" id="{1DE0B7D0-FB8E-E2B3-5B1E-42CEBD512CD2}"/>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2" name="Group 52">
              <a:extLst>
                <a:ext uri="{FF2B5EF4-FFF2-40B4-BE49-F238E27FC236}">
                  <a16:creationId xmlns:a16="http://schemas.microsoft.com/office/drawing/2014/main" id="{6BCDDE88-3408-EEBB-EE7F-102F4CAB8D5B}"/>
                </a:ext>
              </a:extLst>
            </p:cNvPr>
            <p:cNvGrpSpPr/>
            <p:nvPr/>
          </p:nvGrpSpPr>
          <p:grpSpPr>
            <a:xfrm>
              <a:off x="0" y="998139"/>
              <a:ext cx="106505" cy="106505"/>
              <a:chOff x="0" y="0"/>
              <a:chExt cx="812800" cy="812800"/>
            </a:xfrm>
          </p:grpSpPr>
          <p:sp>
            <p:nvSpPr>
              <p:cNvPr id="53" name="Freeform 53">
                <a:extLst>
                  <a:ext uri="{FF2B5EF4-FFF2-40B4-BE49-F238E27FC236}">
                    <a16:creationId xmlns:a16="http://schemas.microsoft.com/office/drawing/2014/main" id="{7ADD4F7A-0EFB-1E85-F381-B1C8677BA07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4" name="TextBox 54">
                <a:extLst>
                  <a:ext uri="{FF2B5EF4-FFF2-40B4-BE49-F238E27FC236}">
                    <a16:creationId xmlns:a16="http://schemas.microsoft.com/office/drawing/2014/main" id="{1C918D3E-CEBA-2417-A635-87166104B36F}"/>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5" name="Group 55">
              <a:extLst>
                <a:ext uri="{FF2B5EF4-FFF2-40B4-BE49-F238E27FC236}">
                  <a16:creationId xmlns:a16="http://schemas.microsoft.com/office/drawing/2014/main" id="{841C70C1-0EF5-3E56-5F64-94F2229C8947}"/>
                </a:ext>
              </a:extLst>
            </p:cNvPr>
            <p:cNvGrpSpPr/>
            <p:nvPr/>
          </p:nvGrpSpPr>
          <p:grpSpPr>
            <a:xfrm>
              <a:off x="59392" y="1138411"/>
              <a:ext cx="106505" cy="106505"/>
              <a:chOff x="0" y="0"/>
              <a:chExt cx="812800" cy="812800"/>
            </a:xfrm>
          </p:grpSpPr>
          <p:sp>
            <p:nvSpPr>
              <p:cNvPr id="56" name="Freeform 56">
                <a:extLst>
                  <a:ext uri="{FF2B5EF4-FFF2-40B4-BE49-F238E27FC236}">
                    <a16:creationId xmlns:a16="http://schemas.microsoft.com/office/drawing/2014/main" id="{3C366240-06AD-95A7-8733-3F0258E07C5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7" name="TextBox 57">
                <a:extLst>
                  <a:ext uri="{FF2B5EF4-FFF2-40B4-BE49-F238E27FC236}">
                    <a16:creationId xmlns:a16="http://schemas.microsoft.com/office/drawing/2014/main" id="{2FCB2F25-35BC-4A2A-5E2C-39BA667108F8}"/>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8" name="Group 58">
              <a:extLst>
                <a:ext uri="{FF2B5EF4-FFF2-40B4-BE49-F238E27FC236}">
                  <a16:creationId xmlns:a16="http://schemas.microsoft.com/office/drawing/2014/main" id="{838CB9C6-1BA8-E487-7A9B-7AB8D4B05B62}"/>
                </a:ext>
              </a:extLst>
            </p:cNvPr>
            <p:cNvGrpSpPr/>
            <p:nvPr/>
          </p:nvGrpSpPr>
          <p:grpSpPr>
            <a:xfrm>
              <a:off x="510453" y="854239"/>
              <a:ext cx="106505" cy="106505"/>
              <a:chOff x="0" y="0"/>
              <a:chExt cx="812800" cy="812800"/>
            </a:xfrm>
          </p:grpSpPr>
          <p:sp>
            <p:nvSpPr>
              <p:cNvPr id="59" name="Freeform 59">
                <a:extLst>
                  <a:ext uri="{FF2B5EF4-FFF2-40B4-BE49-F238E27FC236}">
                    <a16:creationId xmlns:a16="http://schemas.microsoft.com/office/drawing/2014/main" id="{7AD56A85-F7B2-C364-A3F8-90545ACAE8D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0" name="TextBox 60">
                <a:extLst>
                  <a:ext uri="{FF2B5EF4-FFF2-40B4-BE49-F238E27FC236}">
                    <a16:creationId xmlns:a16="http://schemas.microsoft.com/office/drawing/2014/main" id="{06EA55EC-BF1F-58F6-734F-8AFE7CAED107}"/>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1" name="Group 61">
              <a:extLst>
                <a:ext uri="{FF2B5EF4-FFF2-40B4-BE49-F238E27FC236}">
                  <a16:creationId xmlns:a16="http://schemas.microsoft.com/office/drawing/2014/main" id="{FC71F8DA-DFA6-32BE-CF76-33350372D09B}"/>
                </a:ext>
              </a:extLst>
            </p:cNvPr>
            <p:cNvGrpSpPr/>
            <p:nvPr/>
          </p:nvGrpSpPr>
          <p:grpSpPr>
            <a:xfrm>
              <a:off x="532965" y="998139"/>
              <a:ext cx="106505" cy="106505"/>
              <a:chOff x="0" y="0"/>
              <a:chExt cx="812800" cy="812800"/>
            </a:xfrm>
          </p:grpSpPr>
          <p:sp>
            <p:nvSpPr>
              <p:cNvPr id="62" name="Freeform 62">
                <a:extLst>
                  <a:ext uri="{FF2B5EF4-FFF2-40B4-BE49-F238E27FC236}">
                    <a16:creationId xmlns:a16="http://schemas.microsoft.com/office/drawing/2014/main" id="{FC9DD3CD-4953-6E68-BD99-72CCDB61E98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3" name="TextBox 63">
                <a:extLst>
                  <a:ext uri="{FF2B5EF4-FFF2-40B4-BE49-F238E27FC236}">
                    <a16:creationId xmlns:a16="http://schemas.microsoft.com/office/drawing/2014/main" id="{8510E44F-7554-E123-CDF0-2A9AF1111DBB}"/>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4" name="Group 64">
              <a:extLst>
                <a:ext uri="{FF2B5EF4-FFF2-40B4-BE49-F238E27FC236}">
                  <a16:creationId xmlns:a16="http://schemas.microsoft.com/office/drawing/2014/main" id="{45EF824E-FE9B-70D0-D170-F6EE7980BE21}"/>
                </a:ext>
              </a:extLst>
            </p:cNvPr>
            <p:cNvGrpSpPr/>
            <p:nvPr/>
          </p:nvGrpSpPr>
          <p:grpSpPr>
            <a:xfrm>
              <a:off x="468541" y="1139435"/>
              <a:ext cx="106505" cy="106505"/>
              <a:chOff x="0" y="0"/>
              <a:chExt cx="812800" cy="812800"/>
            </a:xfrm>
          </p:grpSpPr>
          <p:sp>
            <p:nvSpPr>
              <p:cNvPr id="65" name="Freeform 65">
                <a:extLst>
                  <a:ext uri="{FF2B5EF4-FFF2-40B4-BE49-F238E27FC236}">
                    <a16:creationId xmlns:a16="http://schemas.microsoft.com/office/drawing/2014/main" id="{6F64E6EB-0278-5C1E-29D0-9963DAD71C6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6" name="TextBox 66">
                <a:extLst>
                  <a:ext uri="{FF2B5EF4-FFF2-40B4-BE49-F238E27FC236}">
                    <a16:creationId xmlns:a16="http://schemas.microsoft.com/office/drawing/2014/main" id="{2C315288-473E-F872-E416-CBFA1922A3EA}"/>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7" name="Group 67">
              <a:extLst>
                <a:ext uri="{FF2B5EF4-FFF2-40B4-BE49-F238E27FC236}">
                  <a16:creationId xmlns:a16="http://schemas.microsoft.com/office/drawing/2014/main" id="{E93F82EA-6D74-1112-4AD2-84BC4C56E7CE}"/>
                </a:ext>
              </a:extLst>
            </p:cNvPr>
            <p:cNvGrpSpPr/>
            <p:nvPr/>
          </p:nvGrpSpPr>
          <p:grpSpPr>
            <a:xfrm>
              <a:off x="337441" y="1218879"/>
              <a:ext cx="106505" cy="106505"/>
              <a:chOff x="0" y="0"/>
              <a:chExt cx="812800" cy="812800"/>
            </a:xfrm>
          </p:grpSpPr>
          <p:sp>
            <p:nvSpPr>
              <p:cNvPr id="68" name="Freeform 68">
                <a:extLst>
                  <a:ext uri="{FF2B5EF4-FFF2-40B4-BE49-F238E27FC236}">
                    <a16:creationId xmlns:a16="http://schemas.microsoft.com/office/drawing/2014/main" id="{E41BDA3F-B3C4-856D-257B-F5007BBD39B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9" name="TextBox 69">
                <a:extLst>
                  <a:ext uri="{FF2B5EF4-FFF2-40B4-BE49-F238E27FC236}">
                    <a16:creationId xmlns:a16="http://schemas.microsoft.com/office/drawing/2014/main" id="{A0451788-F0C8-8C66-066F-A4F2BE19AC82}"/>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70" name="Group 70">
              <a:extLst>
                <a:ext uri="{FF2B5EF4-FFF2-40B4-BE49-F238E27FC236}">
                  <a16:creationId xmlns:a16="http://schemas.microsoft.com/office/drawing/2014/main" id="{C89FA547-031C-0453-F8C9-CF4E954825CC}"/>
                </a:ext>
              </a:extLst>
            </p:cNvPr>
            <p:cNvGrpSpPr/>
            <p:nvPr/>
          </p:nvGrpSpPr>
          <p:grpSpPr>
            <a:xfrm>
              <a:off x="189045" y="1218879"/>
              <a:ext cx="106505" cy="106505"/>
              <a:chOff x="0" y="0"/>
              <a:chExt cx="812800" cy="812800"/>
            </a:xfrm>
          </p:grpSpPr>
          <p:sp>
            <p:nvSpPr>
              <p:cNvPr id="71" name="Freeform 71">
                <a:extLst>
                  <a:ext uri="{FF2B5EF4-FFF2-40B4-BE49-F238E27FC236}">
                    <a16:creationId xmlns:a16="http://schemas.microsoft.com/office/drawing/2014/main" id="{BBF2355C-40FC-909C-405E-668455C8EC9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72" name="TextBox 72">
                <a:extLst>
                  <a:ext uri="{FF2B5EF4-FFF2-40B4-BE49-F238E27FC236}">
                    <a16:creationId xmlns:a16="http://schemas.microsoft.com/office/drawing/2014/main" id="{9F84D981-5B04-C1DA-D382-D747EF88A49E}"/>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pic>
        <p:nvPicPr>
          <p:cNvPr id="3" name="Picture 2" descr="Referrals to St Luke's Hospice by PCN in 2024">
            <a:extLst>
              <a:ext uri="{FF2B5EF4-FFF2-40B4-BE49-F238E27FC236}">
                <a16:creationId xmlns:a16="http://schemas.microsoft.com/office/drawing/2014/main" id="{F8A4F920-C806-EF15-F9CB-411277B7AEA9}"/>
              </a:ext>
            </a:extLst>
          </p:cNvPr>
          <p:cNvPicPr>
            <a:picLocks noChangeAspect="1"/>
          </p:cNvPicPr>
          <p:nvPr/>
        </p:nvPicPr>
        <p:blipFill>
          <a:blip r:embed="rId3"/>
          <a:stretch>
            <a:fillRect/>
          </a:stretch>
        </p:blipFill>
        <p:spPr>
          <a:xfrm>
            <a:off x="3921125" y="865661"/>
            <a:ext cx="4349750" cy="2641600"/>
          </a:xfrm>
          <a:prstGeom prst="rect">
            <a:avLst/>
          </a:prstGeom>
        </p:spPr>
      </p:pic>
      <p:pic>
        <p:nvPicPr>
          <p:cNvPr id="5" name="Picture 4" descr="Age standardised mortality rate by PCN in 2024">
            <a:extLst>
              <a:ext uri="{FF2B5EF4-FFF2-40B4-BE49-F238E27FC236}">
                <a16:creationId xmlns:a16="http://schemas.microsoft.com/office/drawing/2014/main" id="{A7521177-F8D1-C522-62BE-D979B6C26D2A}"/>
              </a:ext>
            </a:extLst>
          </p:cNvPr>
          <p:cNvPicPr>
            <a:picLocks noChangeAspect="1"/>
          </p:cNvPicPr>
          <p:nvPr/>
        </p:nvPicPr>
        <p:blipFill>
          <a:blip r:embed="rId4"/>
          <a:stretch>
            <a:fillRect/>
          </a:stretch>
        </p:blipFill>
        <p:spPr>
          <a:xfrm>
            <a:off x="6756400" y="3733800"/>
            <a:ext cx="4443697" cy="3003550"/>
          </a:xfrm>
          <a:prstGeom prst="rect">
            <a:avLst/>
          </a:prstGeom>
        </p:spPr>
      </p:pic>
      <p:pic>
        <p:nvPicPr>
          <p:cNvPr id="7" name="Picture 6" descr="Total deaths by PCN in 2024">
            <a:extLst>
              <a:ext uri="{FF2B5EF4-FFF2-40B4-BE49-F238E27FC236}">
                <a16:creationId xmlns:a16="http://schemas.microsoft.com/office/drawing/2014/main" id="{D1DD741F-21CF-D1E6-7683-EBE7AEF4C397}"/>
              </a:ext>
            </a:extLst>
          </p:cNvPr>
          <p:cNvPicPr>
            <a:picLocks noChangeAspect="1"/>
          </p:cNvPicPr>
          <p:nvPr/>
        </p:nvPicPr>
        <p:blipFill>
          <a:blip r:embed="rId5"/>
          <a:stretch>
            <a:fillRect/>
          </a:stretch>
        </p:blipFill>
        <p:spPr>
          <a:xfrm>
            <a:off x="1339167" y="3733800"/>
            <a:ext cx="4216400" cy="3003550"/>
          </a:xfrm>
          <a:prstGeom prst="rect">
            <a:avLst/>
          </a:prstGeom>
        </p:spPr>
      </p:pic>
    </p:spTree>
    <p:extLst>
      <p:ext uri="{BB962C8B-B14F-4D97-AF65-F5344CB8AC3E}">
        <p14:creationId xmlns:p14="http://schemas.microsoft.com/office/powerpoint/2010/main" val="409763481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a:extLst>
            <a:ext uri="{FF2B5EF4-FFF2-40B4-BE49-F238E27FC236}">
              <a16:creationId xmlns:a16="http://schemas.microsoft.com/office/drawing/2014/main" id="{F5CF59C2-1140-0637-1392-32B08EE1F5ED}"/>
            </a:ext>
          </a:extLst>
        </p:cNvPr>
        <p:cNvGrpSpPr/>
        <p:nvPr/>
      </p:nvGrpSpPr>
      <p:grpSpPr>
        <a:xfrm>
          <a:off x="0" y="0"/>
          <a:ext cx="0" cy="0"/>
          <a:chOff x="0" y="0"/>
          <a:chExt cx="0" cy="0"/>
        </a:xfrm>
      </p:grpSpPr>
      <p:grpSp>
        <p:nvGrpSpPr>
          <p:cNvPr id="32" name="Group 32">
            <a:extLst>
              <a:ext uri="{FF2B5EF4-FFF2-40B4-BE49-F238E27FC236}">
                <a16:creationId xmlns:a16="http://schemas.microsoft.com/office/drawing/2014/main" id="{9F4C71CE-47D8-5755-2604-C1FA8F600C0C}"/>
              </a:ext>
            </a:extLst>
          </p:cNvPr>
          <p:cNvGrpSpPr/>
          <p:nvPr/>
        </p:nvGrpSpPr>
        <p:grpSpPr>
          <a:xfrm>
            <a:off x="685800" y="550930"/>
            <a:ext cx="2080260" cy="1212716"/>
            <a:chOff x="0" y="67459"/>
            <a:chExt cx="3294241" cy="2425430"/>
          </a:xfrm>
        </p:grpSpPr>
        <p:sp>
          <p:nvSpPr>
            <p:cNvPr id="33" name="TextBox 33">
              <a:extLst>
                <a:ext uri="{FF2B5EF4-FFF2-40B4-BE49-F238E27FC236}">
                  <a16:creationId xmlns:a16="http://schemas.microsoft.com/office/drawing/2014/main" id="{92729103-E9DC-0122-B1F8-16FBB80D3C65}"/>
                </a:ext>
              </a:extLst>
            </p:cNvPr>
            <p:cNvSpPr txBox="1"/>
            <p:nvPr/>
          </p:nvSpPr>
          <p:spPr>
            <a:xfrm>
              <a:off x="747928" y="733055"/>
              <a:ext cx="2546313" cy="1399099"/>
            </a:xfrm>
            <a:prstGeom prst="rect">
              <a:avLst/>
            </a:prstGeom>
          </p:spPr>
          <p:txBody>
            <a:bodyPr lIns="0" tIns="0" rIns="0" bIns="0" rtlCol="0" anchor="t">
              <a:spAutoFit/>
            </a:bodyPr>
            <a:lstStyle/>
            <a:p>
              <a:pPr defTabSz="609630">
                <a:lnSpc>
                  <a:spcPts val="2693"/>
                </a:lnSpc>
              </a:pPr>
              <a:r>
                <a:rPr lang="en-US" sz="3206" b="1" spc="-118" dirty="0">
                  <a:solidFill>
                    <a:srgbClr val="485CC7"/>
                  </a:solidFill>
                  <a:latin typeface="Futura 1 Ultra-Bold"/>
                  <a:ea typeface="Futura 1 Ultra-Bold"/>
                  <a:cs typeface="Futura 1 Ultra-Bold"/>
                  <a:sym typeface="Futura 1 Ultra-Bold"/>
                </a:rPr>
                <a:t>WILKES  </a:t>
              </a:r>
            </a:p>
          </p:txBody>
        </p:sp>
        <p:sp>
          <p:nvSpPr>
            <p:cNvPr id="34" name="Freeform 34">
              <a:extLst>
                <a:ext uri="{FF2B5EF4-FFF2-40B4-BE49-F238E27FC236}">
                  <a16:creationId xmlns:a16="http://schemas.microsoft.com/office/drawing/2014/main" id="{C6F249AC-04FD-02FA-B225-1C546AECAA66}"/>
                </a:ext>
              </a:extLst>
            </p:cNvPr>
            <p:cNvSpPr/>
            <p:nvPr/>
          </p:nvSpPr>
          <p:spPr>
            <a:xfrm>
              <a:off x="1846180" y="67459"/>
              <a:ext cx="1328350" cy="557004"/>
            </a:xfrm>
            <a:custGeom>
              <a:avLst/>
              <a:gdLst/>
              <a:ahLst/>
              <a:cxnLst/>
              <a:rect l="l" t="t" r="r" b="b"/>
              <a:pathLst>
                <a:path w="1328350" h="557004">
                  <a:moveTo>
                    <a:pt x="0" y="0"/>
                  </a:moveTo>
                  <a:lnTo>
                    <a:pt x="1328350" y="0"/>
                  </a:lnTo>
                  <a:lnTo>
                    <a:pt x="1328350" y="557004"/>
                  </a:lnTo>
                  <a:lnTo>
                    <a:pt x="0" y="557004"/>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35" name="TextBox 35">
              <a:extLst>
                <a:ext uri="{FF2B5EF4-FFF2-40B4-BE49-F238E27FC236}">
                  <a16:creationId xmlns:a16="http://schemas.microsoft.com/office/drawing/2014/main" id="{C72EBEF2-B46A-9FCE-EC83-40634A2117E8}"/>
                </a:ext>
              </a:extLst>
            </p:cNvPr>
            <p:cNvSpPr txBox="1"/>
            <p:nvPr/>
          </p:nvSpPr>
          <p:spPr>
            <a:xfrm>
              <a:off x="751636" y="1458118"/>
              <a:ext cx="2466769" cy="1034771"/>
            </a:xfrm>
            <a:prstGeom prst="rect">
              <a:avLst/>
            </a:prstGeom>
          </p:spPr>
          <p:txBody>
            <a:bodyPr lIns="0" tIns="0" rIns="0" bIns="0" rtlCol="0" anchor="t">
              <a:spAutoFit/>
            </a:bodyPr>
            <a:lstStyle/>
            <a:p>
              <a:pPr defTabSz="609630">
                <a:lnSpc>
                  <a:spcPts val="1971"/>
                </a:lnSpc>
              </a:pPr>
              <a:r>
                <a:rPr lang="en-US" sz="2346" spc="-87" dirty="0">
                  <a:solidFill>
                    <a:srgbClr val="2D2A29"/>
                  </a:solidFill>
                  <a:latin typeface="Bliss 1"/>
                  <a:ea typeface="Bliss 1"/>
                  <a:cs typeface="Bliss 1"/>
                  <a:sym typeface="Bliss 1"/>
                </a:rPr>
                <a:t>INSTITUTE </a:t>
              </a:r>
            </a:p>
          </p:txBody>
        </p:sp>
        <p:sp>
          <p:nvSpPr>
            <p:cNvPr id="36" name="TextBox 36">
              <a:extLst>
                <a:ext uri="{FF2B5EF4-FFF2-40B4-BE49-F238E27FC236}">
                  <a16:creationId xmlns:a16="http://schemas.microsoft.com/office/drawing/2014/main" id="{386DDD88-4EB6-E4EE-06C9-BB5E066A2A87}"/>
                </a:ext>
              </a:extLst>
            </p:cNvPr>
            <p:cNvSpPr txBox="1"/>
            <p:nvPr/>
          </p:nvSpPr>
          <p:spPr>
            <a:xfrm>
              <a:off x="703062" y="114301"/>
              <a:ext cx="1207348" cy="525402"/>
            </a:xfrm>
            <a:prstGeom prst="rect">
              <a:avLst/>
            </a:prstGeom>
          </p:spPr>
          <p:txBody>
            <a:bodyPr lIns="0" tIns="0" rIns="0" bIns="0" rtlCol="0" anchor="t">
              <a:spAutoFit/>
            </a:bodyPr>
            <a:lstStyle/>
            <a:p>
              <a:pPr defTabSz="609630">
                <a:lnSpc>
                  <a:spcPts val="2024"/>
                </a:lnSpc>
              </a:pPr>
              <a:r>
                <a:rPr lang="en-US" sz="2409" spc="-89">
                  <a:solidFill>
                    <a:srgbClr val="2D2A29"/>
                  </a:solidFill>
                  <a:latin typeface="Bliss 1"/>
                  <a:ea typeface="Bliss 1"/>
                  <a:cs typeface="Bliss 1"/>
                  <a:sym typeface="Bliss 1"/>
                </a:rPr>
                <a:t>THE</a:t>
              </a:r>
            </a:p>
          </p:txBody>
        </p:sp>
        <p:grpSp>
          <p:nvGrpSpPr>
            <p:cNvPr id="37" name="Group 37">
              <a:extLst>
                <a:ext uri="{FF2B5EF4-FFF2-40B4-BE49-F238E27FC236}">
                  <a16:creationId xmlns:a16="http://schemas.microsoft.com/office/drawing/2014/main" id="{02A79D10-F220-3D6B-D5D4-30DFF1178267}"/>
                </a:ext>
              </a:extLst>
            </p:cNvPr>
            <p:cNvGrpSpPr/>
            <p:nvPr/>
          </p:nvGrpSpPr>
          <p:grpSpPr>
            <a:xfrm>
              <a:off x="223060" y="923363"/>
              <a:ext cx="193252" cy="193252"/>
              <a:chOff x="0" y="0"/>
              <a:chExt cx="812800" cy="812800"/>
            </a:xfrm>
          </p:grpSpPr>
          <p:sp>
            <p:nvSpPr>
              <p:cNvPr id="38" name="Freeform 38">
                <a:extLst>
                  <a:ext uri="{FF2B5EF4-FFF2-40B4-BE49-F238E27FC236}">
                    <a16:creationId xmlns:a16="http://schemas.microsoft.com/office/drawing/2014/main" id="{961DBE6E-A7C9-A756-6CA0-DF91FD0715A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00070"/>
              </a:solidFill>
            </p:spPr>
            <p:txBody>
              <a:bodyPr/>
              <a:lstStyle/>
              <a:p>
                <a:pPr defTabSz="609630"/>
                <a:endParaRPr lang="en-GB" sz="1200">
                  <a:solidFill>
                    <a:prstClr val="black"/>
                  </a:solidFill>
                  <a:latin typeface="Calibri"/>
                </a:endParaRPr>
              </a:p>
            </p:txBody>
          </p:sp>
          <p:sp>
            <p:nvSpPr>
              <p:cNvPr id="39" name="TextBox 39">
                <a:extLst>
                  <a:ext uri="{FF2B5EF4-FFF2-40B4-BE49-F238E27FC236}">
                    <a16:creationId xmlns:a16="http://schemas.microsoft.com/office/drawing/2014/main" id="{BB9D164A-D9BE-2812-D9A6-3EF190EE24ED}"/>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0" name="Group 40">
              <a:extLst>
                <a:ext uri="{FF2B5EF4-FFF2-40B4-BE49-F238E27FC236}">
                  <a16:creationId xmlns:a16="http://schemas.microsoft.com/office/drawing/2014/main" id="{DDDC6301-78F9-8EFB-5E25-ED9079445123}"/>
                </a:ext>
              </a:extLst>
            </p:cNvPr>
            <p:cNvGrpSpPr/>
            <p:nvPr/>
          </p:nvGrpSpPr>
          <p:grpSpPr>
            <a:xfrm>
              <a:off x="263481" y="696921"/>
              <a:ext cx="106505" cy="106505"/>
              <a:chOff x="0" y="0"/>
              <a:chExt cx="812800" cy="812800"/>
            </a:xfrm>
          </p:grpSpPr>
          <p:sp>
            <p:nvSpPr>
              <p:cNvPr id="41" name="Freeform 41">
                <a:extLst>
                  <a:ext uri="{FF2B5EF4-FFF2-40B4-BE49-F238E27FC236}">
                    <a16:creationId xmlns:a16="http://schemas.microsoft.com/office/drawing/2014/main" id="{A5730FF1-97B2-14F5-7BBA-C522C555F95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2" name="TextBox 42">
                <a:extLst>
                  <a:ext uri="{FF2B5EF4-FFF2-40B4-BE49-F238E27FC236}">
                    <a16:creationId xmlns:a16="http://schemas.microsoft.com/office/drawing/2014/main" id="{5BBCF052-9BDC-B627-FAA8-1E458CB47E06}"/>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3" name="Group 43">
              <a:extLst>
                <a:ext uri="{FF2B5EF4-FFF2-40B4-BE49-F238E27FC236}">
                  <a16:creationId xmlns:a16="http://schemas.microsoft.com/office/drawing/2014/main" id="{2A8F67B5-D5B8-E3C5-E1DD-4FD60D292E87}"/>
                </a:ext>
              </a:extLst>
            </p:cNvPr>
            <p:cNvGrpSpPr/>
            <p:nvPr/>
          </p:nvGrpSpPr>
          <p:grpSpPr>
            <a:xfrm>
              <a:off x="412219" y="740938"/>
              <a:ext cx="106505" cy="106505"/>
              <a:chOff x="0" y="0"/>
              <a:chExt cx="812800" cy="812800"/>
            </a:xfrm>
          </p:grpSpPr>
          <p:sp>
            <p:nvSpPr>
              <p:cNvPr id="44" name="Freeform 44">
                <a:extLst>
                  <a:ext uri="{FF2B5EF4-FFF2-40B4-BE49-F238E27FC236}">
                    <a16:creationId xmlns:a16="http://schemas.microsoft.com/office/drawing/2014/main" id="{1CBA593E-382A-2176-9EE0-168747931A6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5" name="TextBox 45">
                <a:extLst>
                  <a:ext uri="{FF2B5EF4-FFF2-40B4-BE49-F238E27FC236}">
                    <a16:creationId xmlns:a16="http://schemas.microsoft.com/office/drawing/2014/main" id="{D2A113C1-C5AB-BAAA-45FD-A4F40A7332F9}"/>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6" name="Group 46">
              <a:extLst>
                <a:ext uri="{FF2B5EF4-FFF2-40B4-BE49-F238E27FC236}">
                  <a16:creationId xmlns:a16="http://schemas.microsoft.com/office/drawing/2014/main" id="{F87D5B38-29A4-0E6C-4F3B-F5773F5F2C46}"/>
                </a:ext>
              </a:extLst>
            </p:cNvPr>
            <p:cNvGrpSpPr/>
            <p:nvPr/>
          </p:nvGrpSpPr>
          <p:grpSpPr>
            <a:xfrm>
              <a:off x="125919" y="740938"/>
              <a:ext cx="106505" cy="106505"/>
              <a:chOff x="0" y="0"/>
              <a:chExt cx="812800" cy="812800"/>
            </a:xfrm>
          </p:grpSpPr>
          <p:sp>
            <p:nvSpPr>
              <p:cNvPr id="47" name="Freeform 47">
                <a:extLst>
                  <a:ext uri="{FF2B5EF4-FFF2-40B4-BE49-F238E27FC236}">
                    <a16:creationId xmlns:a16="http://schemas.microsoft.com/office/drawing/2014/main" id="{349F8D76-3CC5-9BA7-A602-F8EF4C1546E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8" name="TextBox 48">
                <a:extLst>
                  <a:ext uri="{FF2B5EF4-FFF2-40B4-BE49-F238E27FC236}">
                    <a16:creationId xmlns:a16="http://schemas.microsoft.com/office/drawing/2014/main" id="{77D6A023-7EFF-D24B-82D2-0EB1259B22FC}"/>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9" name="Group 49">
              <a:extLst>
                <a:ext uri="{FF2B5EF4-FFF2-40B4-BE49-F238E27FC236}">
                  <a16:creationId xmlns:a16="http://schemas.microsoft.com/office/drawing/2014/main" id="{6530714D-1FC3-F00E-BC1C-A3D11370EF39}"/>
                </a:ext>
              </a:extLst>
            </p:cNvPr>
            <p:cNvGrpSpPr/>
            <p:nvPr/>
          </p:nvGrpSpPr>
          <p:grpSpPr>
            <a:xfrm>
              <a:off x="22484" y="854239"/>
              <a:ext cx="106505" cy="106505"/>
              <a:chOff x="0" y="0"/>
              <a:chExt cx="812800" cy="812800"/>
            </a:xfrm>
          </p:grpSpPr>
          <p:sp>
            <p:nvSpPr>
              <p:cNvPr id="50" name="Freeform 50">
                <a:extLst>
                  <a:ext uri="{FF2B5EF4-FFF2-40B4-BE49-F238E27FC236}">
                    <a16:creationId xmlns:a16="http://schemas.microsoft.com/office/drawing/2014/main" id="{91B63315-B809-6845-E4CF-9500C99C831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1" name="TextBox 51">
                <a:extLst>
                  <a:ext uri="{FF2B5EF4-FFF2-40B4-BE49-F238E27FC236}">
                    <a16:creationId xmlns:a16="http://schemas.microsoft.com/office/drawing/2014/main" id="{A4D63BE0-7EBE-4950-CBEA-1F9BC483EF09}"/>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2" name="Group 52">
              <a:extLst>
                <a:ext uri="{FF2B5EF4-FFF2-40B4-BE49-F238E27FC236}">
                  <a16:creationId xmlns:a16="http://schemas.microsoft.com/office/drawing/2014/main" id="{067C828C-9F4C-C4EC-01AE-26E6FCEA5935}"/>
                </a:ext>
              </a:extLst>
            </p:cNvPr>
            <p:cNvGrpSpPr/>
            <p:nvPr/>
          </p:nvGrpSpPr>
          <p:grpSpPr>
            <a:xfrm>
              <a:off x="0" y="998139"/>
              <a:ext cx="106505" cy="106505"/>
              <a:chOff x="0" y="0"/>
              <a:chExt cx="812800" cy="812800"/>
            </a:xfrm>
          </p:grpSpPr>
          <p:sp>
            <p:nvSpPr>
              <p:cNvPr id="53" name="Freeform 53">
                <a:extLst>
                  <a:ext uri="{FF2B5EF4-FFF2-40B4-BE49-F238E27FC236}">
                    <a16:creationId xmlns:a16="http://schemas.microsoft.com/office/drawing/2014/main" id="{D060A481-E836-309C-CD96-91F74BDE34B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4" name="TextBox 54">
                <a:extLst>
                  <a:ext uri="{FF2B5EF4-FFF2-40B4-BE49-F238E27FC236}">
                    <a16:creationId xmlns:a16="http://schemas.microsoft.com/office/drawing/2014/main" id="{ABFDB089-23BA-13F6-D848-F971BF4DA66E}"/>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5" name="Group 55">
              <a:extLst>
                <a:ext uri="{FF2B5EF4-FFF2-40B4-BE49-F238E27FC236}">
                  <a16:creationId xmlns:a16="http://schemas.microsoft.com/office/drawing/2014/main" id="{8E195AC8-1767-FADD-F612-909587FB21D1}"/>
                </a:ext>
              </a:extLst>
            </p:cNvPr>
            <p:cNvGrpSpPr/>
            <p:nvPr/>
          </p:nvGrpSpPr>
          <p:grpSpPr>
            <a:xfrm>
              <a:off x="59392" y="1138411"/>
              <a:ext cx="106505" cy="106505"/>
              <a:chOff x="0" y="0"/>
              <a:chExt cx="812800" cy="812800"/>
            </a:xfrm>
          </p:grpSpPr>
          <p:sp>
            <p:nvSpPr>
              <p:cNvPr id="56" name="Freeform 56">
                <a:extLst>
                  <a:ext uri="{FF2B5EF4-FFF2-40B4-BE49-F238E27FC236}">
                    <a16:creationId xmlns:a16="http://schemas.microsoft.com/office/drawing/2014/main" id="{119BCE4A-B1FB-C0D8-26FD-4A950348B80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7" name="TextBox 57">
                <a:extLst>
                  <a:ext uri="{FF2B5EF4-FFF2-40B4-BE49-F238E27FC236}">
                    <a16:creationId xmlns:a16="http://schemas.microsoft.com/office/drawing/2014/main" id="{E4914334-716F-FE7B-27F6-4E7C65440350}"/>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8" name="Group 58">
              <a:extLst>
                <a:ext uri="{FF2B5EF4-FFF2-40B4-BE49-F238E27FC236}">
                  <a16:creationId xmlns:a16="http://schemas.microsoft.com/office/drawing/2014/main" id="{6440B87C-F8C2-2545-E308-2B45E78523F9}"/>
                </a:ext>
              </a:extLst>
            </p:cNvPr>
            <p:cNvGrpSpPr/>
            <p:nvPr/>
          </p:nvGrpSpPr>
          <p:grpSpPr>
            <a:xfrm>
              <a:off x="510453" y="854239"/>
              <a:ext cx="106505" cy="106505"/>
              <a:chOff x="0" y="0"/>
              <a:chExt cx="812800" cy="812800"/>
            </a:xfrm>
          </p:grpSpPr>
          <p:sp>
            <p:nvSpPr>
              <p:cNvPr id="59" name="Freeform 59">
                <a:extLst>
                  <a:ext uri="{FF2B5EF4-FFF2-40B4-BE49-F238E27FC236}">
                    <a16:creationId xmlns:a16="http://schemas.microsoft.com/office/drawing/2014/main" id="{8EADB715-8964-8D92-FBC6-F40A7D40D6F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0" name="TextBox 60">
                <a:extLst>
                  <a:ext uri="{FF2B5EF4-FFF2-40B4-BE49-F238E27FC236}">
                    <a16:creationId xmlns:a16="http://schemas.microsoft.com/office/drawing/2014/main" id="{97172237-D858-A617-5ECA-CCB19862094F}"/>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1" name="Group 61">
              <a:extLst>
                <a:ext uri="{FF2B5EF4-FFF2-40B4-BE49-F238E27FC236}">
                  <a16:creationId xmlns:a16="http://schemas.microsoft.com/office/drawing/2014/main" id="{FFCF4AE5-6082-98E1-0EEC-9EBB75A51F51}"/>
                </a:ext>
              </a:extLst>
            </p:cNvPr>
            <p:cNvGrpSpPr/>
            <p:nvPr/>
          </p:nvGrpSpPr>
          <p:grpSpPr>
            <a:xfrm>
              <a:off x="532965" y="998139"/>
              <a:ext cx="106505" cy="106505"/>
              <a:chOff x="0" y="0"/>
              <a:chExt cx="812800" cy="812800"/>
            </a:xfrm>
          </p:grpSpPr>
          <p:sp>
            <p:nvSpPr>
              <p:cNvPr id="62" name="Freeform 62">
                <a:extLst>
                  <a:ext uri="{FF2B5EF4-FFF2-40B4-BE49-F238E27FC236}">
                    <a16:creationId xmlns:a16="http://schemas.microsoft.com/office/drawing/2014/main" id="{0636FE9E-AC62-CDDC-7442-1C81DC90D2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3" name="TextBox 63">
                <a:extLst>
                  <a:ext uri="{FF2B5EF4-FFF2-40B4-BE49-F238E27FC236}">
                    <a16:creationId xmlns:a16="http://schemas.microsoft.com/office/drawing/2014/main" id="{5D627E26-68B4-2CF2-5E30-08A0444D13F1}"/>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4" name="Group 64">
              <a:extLst>
                <a:ext uri="{FF2B5EF4-FFF2-40B4-BE49-F238E27FC236}">
                  <a16:creationId xmlns:a16="http://schemas.microsoft.com/office/drawing/2014/main" id="{951FEE59-6244-05B1-F331-6E266A44FC9C}"/>
                </a:ext>
              </a:extLst>
            </p:cNvPr>
            <p:cNvGrpSpPr/>
            <p:nvPr/>
          </p:nvGrpSpPr>
          <p:grpSpPr>
            <a:xfrm>
              <a:off x="468541" y="1139435"/>
              <a:ext cx="106505" cy="106505"/>
              <a:chOff x="0" y="0"/>
              <a:chExt cx="812800" cy="812800"/>
            </a:xfrm>
          </p:grpSpPr>
          <p:sp>
            <p:nvSpPr>
              <p:cNvPr id="65" name="Freeform 65">
                <a:extLst>
                  <a:ext uri="{FF2B5EF4-FFF2-40B4-BE49-F238E27FC236}">
                    <a16:creationId xmlns:a16="http://schemas.microsoft.com/office/drawing/2014/main" id="{DDE5979C-BF49-660B-99BB-7E5D575F454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6" name="TextBox 66">
                <a:extLst>
                  <a:ext uri="{FF2B5EF4-FFF2-40B4-BE49-F238E27FC236}">
                    <a16:creationId xmlns:a16="http://schemas.microsoft.com/office/drawing/2014/main" id="{33B2CC5F-07F1-BD2C-D988-928992D01323}"/>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7" name="Group 67">
              <a:extLst>
                <a:ext uri="{FF2B5EF4-FFF2-40B4-BE49-F238E27FC236}">
                  <a16:creationId xmlns:a16="http://schemas.microsoft.com/office/drawing/2014/main" id="{1C81E7CF-C24A-8964-BAFE-614EE4FC6FAC}"/>
                </a:ext>
              </a:extLst>
            </p:cNvPr>
            <p:cNvGrpSpPr/>
            <p:nvPr/>
          </p:nvGrpSpPr>
          <p:grpSpPr>
            <a:xfrm>
              <a:off x="337441" y="1218879"/>
              <a:ext cx="106505" cy="106505"/>
              <a:chOff x="0" y="0"/>
              <a:chExt cx="812800" cy="812800"/>
            </a:xfrm>
          </p:grpSpPr>
          <p:sp>
            <p:nvSpPr>
              <p:cNvPr id="68" name="Freeform 68">
                <a:extLst>
                  <a:ext uri="{FF2B5EF4-FFF2-40B4-BE49-F238E27FC236}">
                    <a16:creationId xmlns:a16="http://schemas.microsoft.com/office/drawing/2014/main" id="{8F497A27-2355-65EE-5B7D-31B6B078B3E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9" name="TextBox 69">
                <a:extLst>
                  <a:ext uri="{FF2B5EF4-FFF2-40B4-BE49-F238E27FC236}">
                    <a16:creationId xmlns:a16="http://schemas.microsoft.com/office/drawing/2014/main" id="{6E2B3324-053A-0A85-1469-5C33E8DC943D}"/>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70" name="Group 70">
              <a:extLst>
                <a:ext uri="{FF2B5EF4-FFF2-40B4-BE49-F238E27FC236}">
                  <a16:creationId xmlns:a16="http://schemas.microsoft.com/office/drawing/2014/main" id="{7CF8F4E4-7E84-DC3F-72E0-EBB778DD18D6}"/>
                </a:ext>
              </a:extLst>
            </p:cNvPr>
            <p:cNvGrpSpPr/>
            <p:nvPr/>
          </p:nvGrpSpPr>
          <p:grpSpPr>
            <a:xfrm>
              <a:off x="189045" y="1218879"/>
              <a:ext cx="106505" cy="106505"/>
              <a:chOff x="0" y="0"/>
              <a:chExt cx="812800" cy="812800"/>
            </a:xfrm>
          </p:grpSpPr>
          <p:sp>
            <p:nvSpPr>
              <p:cNvPr id="71" name="Freeform 71">
                <a:extLst>
                  <a:ext uri="{FF2B5EF4-FFF2-40B4-BE49-F238E27FC236}">
                    <a16:creationId xmlns:a16="http://schemas.microsoft.com/office/drawing/2014/main" id="{E4E4C38E-8E5B-38F9-E1BF-266124FE878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72" name="TextBox 72">
                <a:extLst>
                  <a:ext uri="{FF2B5EF4-FFF2-40B4-BE49-F238E27FC236}">
                    <a16:creationId xmlns:a16="http://schemas.microsoft.com/office/drawing/2014/main" id="{E5EA57BB-169E-816F-655E-4BFFB0714115}"/>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pic>
        <p:nvPicPr>
          <p:cNvPr id="4" name="Picture 3" descr="Sheffield deaths 2024 by PCN">
            <a:extLst>
              <a:ext uri="{FF2B5EF4-FFF2-40B4-BE49-F238E27FC236}">
                <a16:creationId xmlns:a16="http://schemas.microsoft.com/office/drawing/2014/main" id="{A84DFB6C-608D-074B-DE9E-A62BA159DADD}"/>
              </a:ext>
            </a:extLst>
          </p:cNvPr>
          <p:cNvPicPr>
            <a:picLocks noChangeAspect="1"/>
          </p:cNvPicPr>
          <p:nvPr/>
        </p:nvPicPr>
        <p:blipFill>
          <a:blip r:embed="rId3"/>
          <a:stretch>
            <a:fillRect/>
          </a:stretch>
        </p:blipFill>
        <p:spPr>
          <a:xfrm>
            <a:off x="1828800" y="1631747"/>
            <a:ext cx="4197350" cy="4699000"/>
          </a:xfrm>
          <a:prstGeom prst="rect">
            <a:avLst/>
          </a:prstGeom>
        </p:spPr>
      </p:pic>
      <p:pic>
        <p:nvPicPr>
          <p:cNvPr id="6" name="Picture 5" descr="St Luke's referrals in 2024 by PCN">
            <a:extLst>
              <a:ext uri="{FF2B5EF4-FFF2-40B4-BE49-F238E27FC236}">
                <a16:creationId xmlns:a16="http://schemas.microsoft.com/office/drawing/2014/main" id="{F3C553FE-119A-D3D2-600D-E7D2F3A93AC4}"/>
              </a:ext>
            </a:extLst>
          </p:cNvPr>
          <p:cNvPicPr>
            <a:picLocks noChangeAspect="1"/>
          </p:cNvPicPr>
          <p:nvPr/>
        </p:nvPicPr>
        <p:blipFill>
          <a:blip r:embed="rId4"/>
          <a:stretch>
            <a:fillRect/>
          </a:stretch>
        </p:blipFill>
        <p:spPr>
          <a:xfrm>
            <a:off x="6807200" y="1631747"/>
            <a:ext cx="3841750" cy="4699000"/>
          </a:xfrm>
          <a:prstGeom prst="rect">
            <a:avLst/>
          </a:prstGeom>
        </p:spPr>
      </p:pic>
    </p:spTree>
    <p:extLst>
      <p:ext uri="{BB962C8B-B14F-4D97-AF65-F5344CB8AC3E}">
        <p14:creationId xmlns:p14="http://schemas.microsoft.com/office/powerpoint/2010/main" val="93662926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a:extLst>
            <a:ext uri="{FF2B5EF4-FFF2-40B4-BE49-F238E27FC236}">
              <a16:creationId xmlns:a16="http://schemas.microsoft.com/office/drawing/2014/main" id="{4B9FFCE9-091B-23CA-0369-C4965B892821}"/>
            </a:ext>
          </a:extLst>
        </p:cNvPr>
        <p:cNvGrpSpPr/>
        <p:nvPr/>
      </p:nvGrpSpPr>
      <p:grpSpPr>
        <a:xfrm>
          <a:off x="0" y="0"/>
          <a:ext cx="0" cy="0"/>
          <a:chOff x="0" y="0"/>
          <a:chExt cx="0" cy="0"/>
        </a:xfrm>
      </p:grpSpPr>
      <p:grpSp>
        <p:nvGrpSpPr>
          <p:cNvPr id="32" name="Group 32">
            <a:extLst>
              <a:ext uri="{FF2B5EF4-FFF2-40B4-BE49-F238E27FC236}">
                <a16:creationId xmlns:a16="http://schemas.microsoft.com/office/drawing/2014/main" id="{77A311EC-7097-F72F-3E6A-950A72A8BE4D}"/>
              </a:ext>
            </a:extLst>
          </p:cNvPr>
          <p:cNvGrpSpPr/>
          <p:nvPr/>
        </p:nvGrpSpPr>
        <p:grpSpPr>
          <a:xfrm>
            <a:off x="685800" y="550930"/>
            <a:ext cx="2116777" cy="1212716"/>
            <a:chOff x="0" y="67459"/>
            <a:chExt cx="3294241" cy="2425430"/>
          </a:xfrm>
        </p:grpSpPr>
        <p:sp>
          <p:nvSpPr>
            <p:cNvPr id="33" name="TextBox 33">
              <a:extLst>
                <a:ext uri="{FF2B5EF4-FFF2-40B4-BE49-F238E27FC236}">
                  <a16:creationId xmlns:a16="http://schemas.microsoft.com/office/drawing/2014/main" id="{3C69B00F-2AB0-8330-3AB5-35B248B8A2F7}"/>
                </a:ext>
              </a:extLst>
            </p:cNvPr>
            <p:cNvSpPr txBox="1"/>
            <p:nvPr/>
          </p:nvSpPr>
          <p:spPr>
            <a:xfrm>
              <a:off x="747928" y="733055"/>
              <a:ext cx="2546313" cy="1399099"/>
            </a:xfrm>
            <a:prstGeom prst="rect">
              <a:avLst/>
            </a:prstGeom>
          </p:spPr>
          <p:txBody>
            <a:bodyPr lIns="0" tIns="0" rIns="0" bIns="0" rtlCol="0" anchor="t">
              <a:spAutoFit/>
            </a:bodyPr>
            <a:lstStyle/>
            <a:p>
              <a:pPr defTabSz="609630">
                <a:lnSpc>
                  <a:spcPts val="2693"/>
                </a:lnSpc>
              </a:pPr>
              <a:r>
                <a:rPr lang="en-US" sz="3206" b="1" spc="-118">
                  <a:solidFill>
                    <a:srgbClr val="485CC7"/>
                  </a:solidFill>
                  <a:latin typeface="Futura 1 Ultra-Bold"/>
                  <a:ea typeface="Futura 1 Ultra-Bold"/>
                  <a:cs typeface="Futura 1 Ultra-Bold"/>
                  <a:sym typeface="Futura 1 Ultra-Bold"/>
                </a:rPr>
                <a:t>WILKES  </a:t>
              </a:r>
            </a:p>
          </p:txBody>
        </p:sp>
        <p:sp>
          <p:nvSpPr>
            <p:cNvPr id="34" name="Freeform 34">
              <a:extLst>
                <a:ext uri="{FF2B5EF4-FFF2-40B4-BE49-F238E27FC236}">
                  <a16:creationId xmlns:a16="http://schemas.microsoft.com/office/drawing/2014/main" id="{5096F867-0A95-0505-2D9B-05BC1445DA2F}"/>
                </a:ext>
              </a:extLst>
            </p:cNvPr>
            <p:cNvSpPr/>
            <p:nvPr/>
          </p:nvSpPr>
          <p:spPr>
            <a:xfrm>
              <a:off x="1846180" y="67459"/>
              <a:ext cx="1328350" cy="557004"/>
            </a:xfrm>
            <a:custGeom>
              <a:avLst/>
              <a:gdLst/>
              <a:ahLst/>
              <a:cxnLst/>
              <a:rect l="l" t="t" r="r" b="b"/>
              <a:pathLst>
                <a:path w="1328350" h="557004">
                  <a:moveTo>
                    <a:pt x="0" y="0"/>
                  </a:moveTo>
                  <a:lnTo>
                    <a:pt x="1328350" y="0"/>
                  </a:lnTo>
                  <a:lnTo>
                    <a:pt x="1328350" y="557004"/>
                  </a:lnTo>
                  <a:lnTo>
                    <a:pt x="0" y="557004"/>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35" name="TextBox 35">
              <a:extLst>
                <a:ext uri="{FF2B5EF4-FFF2-40B4-BE49-F238E27FC236}">
                  <a16:creationId xmlns:a16="http://schemas.microsoft.com/office/drawing/2014/main" id="{1DF4C34B-8D3A-EBDF-6947-4F93D56B7BCF}"/>
                </a:ext>
              </a:extLst>
            </p:cNvPr>
            <p:cNvSpPr txBox="1"/>
            <p:nvPr/>
          </p:nvSpPr>
          <p:spPr>
            <a:xfrm>
              <a:off x="751636" y="1458118"/>
              <a:ext cx="2466769" cy="1034771"/>
            </a:xfrm>
            <a:prstGeom prst="rect">
              <a:avLst/>
            </a:prstGeom>
          </p:spPr>
          <p:txBody>
            <a:bodyPr lIns="0" tIns="0" rIns="0" bIns="0" rtlCol="0" anchor="t">
              <a:spAutoFit/>
            </a:bodyPr>
            <a:lstStyle/>
            <a:p>
              <a:pPr defTabSz="609630">
                <a:lnSpc>
                  <a:spcPts val="1971"/>
                </a:lnSpc>
              </a:pPr>
              <a:r>
                <a:rPr lang="en-US" sz="2346" spc="-87" dirty="0">
                  <a:solidFill>
                    <a:srgbClr val="2D2A29"/>
                  </a:solidFill>
                  <a:latin typeface="Bliss 1"/>
                  <a:ea typeface="Bliss 1"/>
                  <a:cs typeface="Bliss 1"/>
                  <a:sym typeface="Bliss 1"/>
                </a:rPr>
                <a:t>INSTITUTE </a:t>
              </a:r>
            </a:p>
          </p:txBody>
        </p:sp>
        <p:sp>
          <p:nvSpPr>
            <p:cNvPr id="36" name="TextBox 36">
              <a:extLst>
                <a:ext uri="{FF2B5EF4-FFF2-40B4-BE49-F238E27FC236}">
                  <a16:creationId xmlns:a16="http://schemas.microsoft.com/office/drawing/2014/main" id="{EA69FDA6-A658-AEC6-4448-C7DC1D2C58D6}"/>
                </a:ext>
              </a:extLst>
            </p:cNvPr>
            <p:cNvSpPr txBox="1"/>
            <p:nvPr/>
          </p:nvSpPr>
          <p:spPr>
            <a:xfrm>
              <a:off x="703062" y="114301"/>
              <a:ext cx="1207348" cy="525402"/>
            </a:xfrm>
            <a:prstGeom prst="rect">
              <a:avLst/>
            </a:prstGeom>
          </p:spPr>
          <p:txBody>
            <a:bodyPr lIns="0" tIns="0" rIns="0" bIns="0" rtlCol="0" anchor="t">
              <a:spAutoFit/>
            </a:bodyPr>
            <a:lstStyle/>
            <a:p>
              <a:pPr defTabSz="609630">
                <a:lnSpc>
                  <a:spcPts val="2024"/>
                </a:lnSpc>
              </a:pPr>
              <a:r>
                <a:rPr lang="en-US" sz="2409" spc="-89">
                  <a:solidFill>
                    <a:srgbClr val="2D2A29"/>
                  </a:solidFill>
                  <a:latin typeface="Bliss 1"/>
                  <a:ea typeface="Bliss 1"/>
                  <a:cs typeface="Bliss 1"/>
                  <a:sym typeface="Bliss 1"/>
                </a:rPr>
                <a:t>THE</a:t>
              </a:r>
            </a:p>
          </p:txBody>
        </p:sp>
        <p:grpSp>
          <p:nvGrpSpPr>
            <p:cNvPr id="37" name="Group 37">
              <a:extLst>
                <a:ext uri="{FF2B5EF4-FFF2-40B4-BE49-F238E27FC236}">
                  <a16:creationId xmlns:a16="http://schemas.microsoft.com/office/drawing/2014/main" id="{DB0CA215-AEEF-6CDD-514D-3E84D125311C}"/>
                </a:ext>
              </a:extLst>
            </p:cNvPr>
            <p:cNvGrpSpPr/>
            <p:nvPr/>
          </p:nvGrpSpPr>
          <p:grpSpPr>
            <a:xfrm>
              <a:off x="223060" y="923363"/>
              <a:ext cx="193252" cy="193252"/>
              <a:chOff x="0" y="0"/>
              <a:chExt cx="812800" cy="812800"/>
            </a:xfrm>
          </p:grpSpPr>
          <p:sp>
            <p:nvSpPr>
              <p:cNvPr id="38" name="Freeform 38">
                <a:extLst>
                  <a:ext uri="{FF2B5EF4-FFF2-40B4-BE49-F238E27FC236}">
                    <a16:creationId xmlns:a16="http://schemas.microsoft.com/office/drawing/2014/main" id="{68C91D13-8DB0-0118-0AD7-6738B962003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00070"/>
              </a:solidFill>
            </p:spPr>
            <p:txBody>
              <a:bodyPr/>
              <a:lstStyle/>
              <a:p>
                <a:pPr defTabSz="609630"/>
                <a:endParaRPr lang="en-GB" sz="1200">
                  <a:solidFill>
                    <a:prstClr val="black"/>
                  </a:solidFill>
                  <a:latin typeface="Calibri"/>
                </a:endParaRPr>
              </a:p>
            </p:txBody>
          </p:sp>
          <p:sp>
            <p:nvSpPr>
              <p:cNvPr id="39" name="TextBox 39">
                <a:extLst>
                  <a:ext uri="{FF2B5EF4-FFF2-40B4-BE49-F238E27FC236}">
                    <a16:creationId xmlns:a16="http://schemas.microsoft.com/office/drawing/2014/main" id="{307692E1-EB61-9A33-0DFF-7C6ABF585401}"/>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0" name="Group 40">
              <a:extLst>
                <a:ext uri="{FF2B5EF4-FFF2-40B4-BE49-F238E27FC236}">
                  <a16:creationId xmlns:a16="http://schemas.microsoft.com/office/drawing/2014/main" id="{E3525404-DD84-564F-9E76-B41BD24E4758}"/>
                </a:ext>
              </a:extLst>
            </p:cNvPr>
            <p:cNvGrpSpPr/>
            <p:nvPr/>
          </p:nvGrpSpPr>
          <p:grpSpPr>
            <a:xfrm>
              <a:off x="263481" y="696921"/>
              <a:ext cx="106505" cy="106505"/>
              <a:chOff x="0" y="0"/>
              <a:chExt cx="812800" cy="812800"/>
            </a:xfrm>
          </p:grpSpPr>
          <p:sp>
            <p:nvSpPr>
              <p:cNvPr id="41" name="Freeform 41">
                <a:extLst>
                  <a:ext uri="{FF2B5EF4-FFF2-40B4-BE49-F238E27FC236}">
                    <a16:creationId xmlns:a16="http://schemas.microsoft.com/office/drawing/2014/main" id="{FEC485A3-9D7E-76BC-85E3-E99A9DE5584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2" name="TextBox 42">
                <a:extLst>
                  <a:ext uri="{FF2B5EF4-FFF2-40B4-BE49-F238E27FC236}">
                    <a16:creationId xmlns:a16="http://schemas.microsoft.com/office/drawing/2014/main" id="{CC16B532-528C-4960-905D-2F4C8E778F14}"/>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3" name="Group 43">
              <a:extLst>
                <a:ext uri="{FF2B5EF4-FFF2-40B4-BE49-F238E27FC236}">
                  <a16:creationId xmlns:a16="http://schemas.microsoft.com/office/drawing/2014/main" id="{627018BB-F2A0-AEB8-5320-6391448496FE}"/>
                </a:ext>
              </a:extLst>
            </p:cNvPr>
            <p:cNvGrpSpPr/>
            <p:nvPr/>
          </p:nvGrpSpPr>
          <p:grpSpPr>
            <a:xfrm>
              <a:off x="412219" y="740938"/>
              <a:ext cx="106505" cy="106505"/>
              <a:chOff x="0" y="0"/>
              <a:chExt cx="812800" cy="812800"/>
            </a:xfrm>
          </p:grpSpPr>
          <p:sp>
            <p:nvSpPr>
              <p:cNvPr id="44" name="Freeform 44">
                <a:extLst>
                  <a:ext uri="{FF2B5EF4-FFF2-40B4-BE49-F238E27FC236}">
                    <a16:creationId xmlns:a16="http://schemas.microsoft.com/office/drawing/2014/main" id="{76D804F3-6173-2F0B-9E06-EC30F6D071F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5" name="TextBox 45">
                <a:extLst>
                  <a:ext uri="{FF2B5EF4-FFF2-40B4-BE49-F238E27FC236}">
                    <a16:creationId xmlns:a16="http://schemas.microsoft.com/office/drawing/2014/main" id="{06157E82-BB98-12C6-0D10-1FF9E9BA6194}"/>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6" name="Group 46">
              <a:extLst>
                <a:ext uri="{FF2B5EF4-FFF2-40B4-BE49-F238E27FC236}">
                  <a16:creationId xmlns:a16="http://schemas.microsoft.com/office/drawing/2014/main" id="{ACC03C94-B88E-2D8B-3986-072813BB4FF5}"/>
                </a:ext>
              </a:extLst>
            </p:cNvPr>
            <p:cNvGrpSpPr/>
            <p:nvPr/>
          </p:nvGrpSpPr>
          <p:grpSpPr>
            <a:xfrm>
              <a:off x="125919" y="740938"/>
              <a:ext cx="106505" cy="106505"/>
              <a:chOff x="0" y="0"/>
              <a:chExt cx="812800" cy="812800"/>
            </a:xfrm>
          </p:grpSpPr>
          <p:sp>
            <p:nvSpPr>
              <p:cNvPr id="47" name="Freeform 47">
                <a:extLst>
                  <a:ext uri="{FF2B5EF4-FFF2-40B4-BE49-F238E27FC236}">
                    <a16:creationId xmlns:a16="http://schemas.microsoft.com/office/drawing/2014/main" id="{00874996-E2D7-B230-7673-D4E29C6467F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8" name="TextBox 48">
                <a:extLst>
                  <a:ext uri="{FF2B5EF4-FFF2-40B4-BE49-F238E27FC236}">
                    <a16:creationId xmlns:a16="http://schemas.microsoft.com/office/drawing/2014/main" id="{CA7BFAFE-B7B0-458D-7F00-BC7FE2681D8F}"/>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9" name="Group 49">
              <a:extLst>
                <a:ext uri="{FF2B5EF4-FFF2-40B4-BE49-F238E27FC236}">
                  <a16:creationId xmlns:a16="http://schemas.microsoft.com/office/drawing/2014/main" id="{91311D49-A333-2F8D-4224-475812972F1C}"/>
                </a:ext>
              </a:extLst>
            </p:cNvPr>
            <p:cNvGrpSpPr/>
            <p:nvPr/>
          </p:nvGrpSpPr>
          <p:grpSpPr>
            <a:xfrm>
              <a:off x="22484" y="854239"/>
              <a:ext cx="106505" cy="106505"/>
              <a:chOff x="0" y="0"/>
              <a:chExt cx="812800" cy="812800"/>
            </a:xfrm>
          </p:grpSpPr>
          <p:sp>
            <p:nvSpPr>
              <p:cNvPr id="50" name="Freeform 50">
                <a:extLst>
                  <a:ext uri="{FF2B5EF4-FFF2-40B4-BE49-F238E27FC236}">
                    <a16:creationId xmlns:a16="http://schemas.microsoft.com/office/drawing/2014/main" id="{FF51CECF-AE66-4F71-E3EC-F62A01C1245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1" name="TextBox 51">
                <a:extLst>
                  <a:ext uri="{FF2B5EF4-FFF2-40B4-BE49-F238E27FC236}">
                    <a16:creationId xmlns:a16="http://schemas.microsoft.com/office/drawing/2014/main" id="{7520DD55-9F7F-7494-CEBA-4112FCE569A7}"/>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2" name="Group 52">
              <a:extLst>
                <a:ext uri="{FF2B5EF4-FFF2-40B4-BE49-F238E27FC236}">
                  <a16:creationId xmlns:a16="http://schemas.microsoft.com/office/drawing/2014/main" id="{D9D6A2A1-5087-13D7-2140-0C382076D5AE}"/>
                </a:ext>
              </a:extLst>
            </p:cNvPr>
            <p:cNvGrpSpPr/>
            <p:nvPr/>
          </p:nvGrpSpPr>
          <p:grpSpPr>
            <a:xfrm>
              <a:off x="0" y="998139"/>
              <a:ext cx="106505" cy="106505"/>
              <a:chOff x="0" y="0"/>
              <a:chExt cx="812800" cy="812800"/>
            </a:xfrm>
          </p:grpSpPr>
          <p:sp>
            <p:nvSpPr>
              <p:cNvPr id="53" name="Freeform 53">
                <a:extLst>
                  <a:ext uri="{FF2B5EF4-FFF2-40B4-BE49-F238E27FC236}">
                    <a16:creationId xmlns:a16="http://schemas.microsoft.com/office/drawing/2014/main" id="{8F4F405D-31D1-FF7B-A443-B0F579A39C0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4" name="TextBox 54">
                <a:extLst>
                  <a:ext uri="{FF2B5EF4-FFF2-40B4-BE49-F238E27FC236}">
                    <a16:creationId xmlns:a16="http://schemas.microsoft.com/office/drawing/2014/main" id="{08181EFA-AF97-1095-7961-4F7A9BB21953}"/>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5" name="Group 55">
              <a:extLst>
                <a:ext uri="{FF2B5EF4-FFF2-40B4-BE49-F238E27FC236}">
                  <a16:creationId xmlns:a16="http://schemas.microsoft.com/office/drawing/2014/main" id="{88DD2233-1961-6A6F-CAD3-BF16E9C4F4C0}"/>
                </a:ext>
              </a:extLst>
            </p:cNvPr>
            <p:cNvGrpSpPr/>
            <p:nvPr/>
          </p:nvGrpSpPr>
          <p:grpSpPr>
            <a:xfrm>
              <a:off x="59392" y="1138411"/>
              <a:ext cx="106505" cy="106505"/>
              <a:chOff x="0" y="0"/>
              <a:chExt cx="812800" cy="812800"/>
            </a:xfrm>
          </p:grpSpPr>
          <p:sp>
            <p:nvSpPr>
              <p:cNvPr id="56" name="Freeform 56">
                <a:extLst>
                  <a:ext uri="{FF2B5EF4-FFF2-40B4-BE49-F238E27FC236}">
                    <a16:creationId xmlns:a16="http://schemas.microsoft.com/office/drawing/2014/main" id="{E4F314F4-C214-2E3A-DB7D-BD8E0116597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7" name="TextBox 57">
                <a:extLst>
                  <a:ext uri="{FF2B5EF4-FFF2-40B4-BE49-F238E27FC236}">
                    <a16:creationId xmlns:a16="http://schemas.microsoft.com/office/drawing/2014/main" id="{2BE7A26A-906D-8661-E7D1-E02C5BC5466F}"/>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8" name="Group 58">
              <a:extLst>
                <a:ext uri="{FF2B5EF4-FFF2-40B4-BE49-F238E27FC236}">
                  <a16:creationId xmlns:a16="http://schemas.microsoft.com/office/drawing/2014/main" id="{76319EEE-F569-BF86-ADE0-58E349AB3A5F}"/>
                </a:ext>
              </a:extLst>
            </p:cNvPr>
            <p:cNvGrpSpPr/>
            <p:nvPr/>
          </p:nvGrpSpPr>
          <p:grpSpPr>
            <a:xfrm>
              <a:off x="510453" y="854239"/>
              <a:ext cx="106505" cy="106505"/>
              <a:chOff x="0" y="0"/>
              <a:chExt cx="812800" cy="812800"/>
            </a:xfrm>
          </p:grpSpPr>
          <p:sp>
            <p:nvSpPr>
              <p:cNvPr id="59" name="Freeform 59">
                <a:extLst>
                  <a:ext uri="{FF2B5EF4-FFF2-40B4-BE49-F238E27FC236}">
                    <a16:creationId xmlns:a16="http://schemas.microsoft.com/office/drawing/2014/main" id="{A373050C-028E-E37E-5DC4-8D6D7469FE1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0" name="TextBox 60">
                <a:extLst>
                  <a:ext uri="{FF2B5EF4-FFF2-40B4-BE49-F238E27FC236}">
                    <a16:creationId xmlns:a16="http://schemas.microsoft.com/office/drawing/2014/main" id="{C39965BD-95B7-DCD3-5659-CA583F962A3F}"/>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1" name="Group 61">
              <a:extLst>
                <a:ext uri="{FF2B5EF4-FFF2-40B4-BE49-F238E27FC236}">
                  <a16:creationId xmlns:a16="http://schemas.microsoft.com/office/drawing/2014/main" id="{AD9F8B23-271D-C984-4120-4250AF9868A2}"/>
                </a:ext>
              </a:extLst>
            </p:cNvPr>
            <p:cNvGrpSpPr/>
            <p:nvPr/>
          </p:nvGrpSpPr>
          <p:grpSpPr>
            <a:xfrm>
              <a:off x="532965" y="998139"/>
              <a:ext cx="106505" cy="106505"/>
              <a:chOff x="0" y="0"/>
              <a:chExt cx="812800" cy="812800"/>
            </a:xfrm>
          </p:grpSpPr>
          <p:sp>
            <p:nvSpPr>
              <p:cNvPr id="62" name="Freeform 62">
                <a:extLst>
                  <a:ext uri="{FF2B5EF4-FFF2-40B4-BE49-F238E27FC236}">
                    <a16:creationId xmlns:a16="http://schemas.microsoft.com/office/drawing/2014/main" id="{D3038693-0E75-DCAA-6ED0-79A2CA0F242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3" name="TextBox 63">
                <a:extLst>
                  <a:ext uri="{FF2B5EF4-FFF2-40B4-BE49-F238E27FC236}">
                    <a16:creationId xmlns:a16="http://schemas.microsoft.com/office/drawing/2014/main" id="{7CAADADE-3FE7-F1EC-F53E-F8B8F153EB30}"/>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4" name="Group 64">
              <a:extLst>
                <a:ext uri="{FF2B5EF4-FFF2-40B4-BE49-F238E27FC236}">
                  <a16:creationId xmlns:a16="http://schemas.microsoft.com/office/drawing/2014/main" id="{EABCFAFF-440C-B7A2-375D-6C2983F46F4B}"/>
                </a:ext>
              </a:extLst>
            </p:cNvPr>
            <p:cNvGrpSpPr/>
            <p:nvPr/>
          </p:nvGrpSpPr>
          <p:grpSpPr>
            <a:xfrm>
              <a:off x="468541" y="1139435"/>
              <a:ext cx="106505" cy="106505"/>
              <a:chOff x="0" y="0"/>
              <a:chExt cx="812800" cy="812800"/>
            </a:xfrm>
          </p:grpSpPr>
          <p:sp>
            <p:nvSpPr>
              <p:cNvPr id="65" name="Freeform 65">
                <a:extLst>
                  <a:ext uri="{FF2B5EF4-FFF2-40B4-BE49-F238E27FC236}">
                    <a16:creationId xmlns:a16="http://schemas.microsoft.com/office/drawing/2014/main" id="{01F95A09-B4CC-3A39-AD11-CC009EDA1E9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6" name="TextBox 66">
                <a:extLst>
                  <a:ext uri="{FF2B5EF4-FFF2-40B4-BE49-F238E27FC236}">
                    <a16:creationId xmlns:a16="http://schemas.microsoft.com/office/drawing/2014/main" id="{951DBFAD-6506-FC5C-AC35-639D599F129F}"/>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7" name="Group 67">
              <a:extLst>
                <a:ext uri="{FF2B5EF4-FFF2-40B4-BE49-F238E27FC236}">
                  <a16:creationId xmlns:a16="http://schemas.microsoft.com/office/drawing/2014/main" id="{A7B09B09-CE55-9DFE-0407-6F726AFBBFDB}"/>
                </a:ext>
              </a:extLst>
            </p:cNvPr>
            <p:cNvGrpSpPr/>
            <p:nvPr/>
          </p:nvGrpSpPr>
          <p:grpSpPr>
            <a:xfrm>
              <a:off x="337441" y="1218879"/>
              <a:ext cx="106505" cy="106505"/>
              <a:chOff x="0" y="0"/>
              <a:chExt cx="812800" cy="812800"/>
            </a:xfrm>
          </p:grpSpPr>
          <p:sp>
            <p:nvSpPr>
              <p:cNvPr id="68" name="Freeform 68">
                <a:extLst>
                  <a:ext uri="{FF2B5EF4-FFF2-40B4-BE49-F238E27FC236}">
                    <a16:creationId xmlns:a16="http://schemas.microsoft.com/office/drawing/2014/main" id="{D122F5B1-543C-6271-16D6-7799382899A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9" name="TextBox 69">
                <a:extLst>
                  <a:ext uri="{FF2B5EF4-FFF2-40B4-BE49-F238E27FC236}">
                    <a16:creationId xmlns:a16="http://schemas.microsoft.com/office/drawing/2014/main" id="{EA398CE4-90B0-B326-2413-3CC2DBE4388E}"/>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70" name="Group 70">
              <a:extLst>
                <a:ext uri="{FF2B5EF4-FFF2-40B4-BE49-F238E27FC236}">
                  <a16:creationId xmlns:a16="http://schemas.microsoft.com/office/drawing/2014/main" id="{68F738CE-55CF-729A-A6BF-C0E912D61A56}"/>
                </a:ext>
              </a:extLst>
            </p:cNvPr>
            <p:cNvGrpSpPr/>
            <p:nvPr/>
          </p:nvGrpSpPr>
          <p:grpSpPr>
            <a:xfrm>
              <a:off x="189045" y="1218879"/>
              <a:ext cx="106505" cy="106505"/>
              <a:chOff x="0" y="0"/>
              <a:chExt cx="812800" cy="812800"/>
            </a:xfrm>
          </p:grpSpPr>
          <p:sp>
            <p:nvSpPr>
              <p:cNvPr id="71" name="Freeform 71">
                <a:extLst>
                  <a:ext uri="{FF2B5EF4-FFF2-40B4-BE49-F238E27FC236}">
                    <a16:creationId xmlns:a16="http://schemas.microsoft.com/office/drawing/2014/main" id="{029A50DC-0213-AA8E-F30C-FE7BA956768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72" name="TextBox 72">
                <a:extLst>
                  <a:ext uri="{FF2B5EF4-FFF2-40B4-BE49-F238E27FC236}">
                    <a16:creationId xmlns:a16="http://schemas.microsoft.com/office/drawing/2014/main" id="{5920A53B-2556-45AA-FC91-D138B7D0F455}"/>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pic>
        <p:nvPicPr>
          <p:cNvPr id="3" name="Picture 2">
            <a:extLst>
              <a:ext uri="{FF2B5EF4-FFF2-40B4-BE49-F238E27FC236}">
                <a16:creationId xmlns:a16="http://schemas.microsoft.com/office/drawing/2014/main" id="{DD14125A-C82B-797C-B219-8C0DEF361FEE}"/>
              </a:ext>
            </a:extLst>
          </p:cNvPr>
          <p:cNvPicPr>
            <a:picLocks noChangeAspect="1"/>
          </p:cNvPicPr>
          <p:nvPr/>
        </p:nvPicPr>
        <p:blipFill>
          <a:blip r:embed="rId3"/>
          <a:stretch>
            <a:fillRect/>
          </a:stretch>
        </p:blipFill>
        <p:spPr>
          <a:xfrm>
            <a:off x="6756400" y="4149724"/>
            <a:ext cx="4502779" cy="2318073"/>
          </a:xfrm>
          <a:prstGeom prst="rect">
            <a:avLst/>
          </a:prstGeom>
        </p:spPr>
      </p:pic>
      <p:pic>
        <p:nvPicPr>
          <p:cNvPr id="7" name="Picture 6">
            <a:extLst>
              <a:ext uri="{FF2B5EF4-FFF2-40B4-BE49-F238E27FC236}">
                <a16:creationId xmlns:a16="http://schemas.microsoft.com/office/drawing/2014/main" id="{50C06D97-45B4-1E1A-79C3-FDFC5C8B552A}"/>
              </a:ext>
            </a:extLst>
          </p:cNvPr>
          <p:cNvPicPr>
            <a:picLocks noChangeAspect="1"/>
          </p:cNvPicPr>
          <p:nvPr/>
        </p:nvPicPr>
        <p:blipFill>
          <a:blip r:embed="rId4"/>
          <a:stretch>
            <a:fillRect/>
          </a:stretch>
        </p:blipFill>
        <p:spPr>
          <a:xfrm>
            <a:off x="1342342" y="4159249"/>
            <a:ext cx="4471024" cy="2292670"/>
          </a:xfrm>
          <a:prstGeom prst="rect">
            <a:avLst/>
          </a:prstGeom>
        </p:spPr>
      </p:pic>
      <p:pic>
        <p:nvPicPr>
          <p:cNvPr id="9" name="Picture 8">
            <a:extLst>
              <a:ext uri="{FF2B5EF4-FFF2-40B4-BE49-F238E27FC236}">
                <a16:creationId xmlns:a16="http://schemas.microsoft.com/office/drawing/2014/main" id="{F7D54668-DD84-D1D4-F0CD-54FBCA7C7096}"/>
              </a:ext>
            </a:extLst>
          </p:cNvPr>
          <p:cNvPicPr>
            <a:picLocks noChangeAspect="1"/>
          </p:cNvPicPr>
          <p:nvPr/>
        </p:nvPicPr>
        <p:blipFill>
          <a:blip r:embed="rId5"/>
          <a:stretch>
            <a:fillRect/>
          </a:stretch>
        </p:blipFill>
        <p:spPr>
          <a:xfrm>
            <a:off x="6756401" y="1568533"/>
            <a:ext cx="4382111" cy="2305372"/>
          </a:xfrm>
          <a:prstGeom prst="rect">
            <a:avLst/>
          </a:prstGeom>
        </p:spPr>
      </p:pic>
      <p:pic>
        <p:nvPicPr>
          <p:cNvPr id="11" name="Picture 10">
            <a:extLst>
              <a:ext uri="{FF2B5EF4-FFF2-40B4-BE49-F238E27FC236}">
                <a16:creationId xmlns:a16="http://schemas.microsoft.com/office/drawing/2014/main" id="{693B0086-F4FE-978F-F317-E0A194E09A4F}"/>
              </a:ext>
            </a:extLst>
          </p:cNvPr>
          <p:cNvPicPr>
            <a:picLocks noChangeAspect="1"/>
          </p:cNvPicPr>
          <p:nvPr/>
        </p:nvPicPr>
        <p:blipFill>
          <a:blip r:embed="rId6"/>
          <a:stretch>
            <a:fillRect/>
          </a:stretch>
        </p:blipFill>
        <p:spPr>
          <a:xfrm>
            <a:off x="1339168" y="1555893"/>
            <a:ext cx="4191694" cy="2318012"/>
          </a:xfrm>
          <a:prstGeom prst="rect">
            <a:avLst/>
          </a:prstGeom>
        </p:spPr>
      </p:pic>
    </p:spTree>
    <p:extLst>
      <p:ext uri="{BB962C8B-B14F-4D97-AF65-F5344CB8AC3E}">
        <p14:creationId xmlns:p14="http://schemas.microsoft.com/office/powerpoint/2010/main" val="353780936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a:extLst>
            <a:ext uri="{FF2B5EF4-FFF2-40B4-BE49-F238E27FC236}">
              <a16:creationId xmlns:a16="http://schemas.microsoft.com/office/drawing/2014/main" id="{F0C8037E-54DB-E007-A670-0821CBB958DF}"/>
            </a:ext>
          </a:extLst>
        </p:cNvPr>
        <p:cNvGrpSpPr/>
        <p:nvPr/>
      </p:nvGrpSpPr>
      <p:grpSpPr>
        <a:xfrm>
          <a:off x="0" y="0"/>
          <a:ext cx="0" cy="0"/>
          <a:chOff x="0" y="0"/>
          <a:chExt cx="0" cy="0"/>
        </a:xfrm>
      </p:grpSpPr>
      <p:grpSp>
        <p:nvGrpSpPr>
          <p:cNvPr id="32" name="Group 32">
            <a:extLst>
              <a:ext uri="{FF2B5EF4-FFF2-40B4-BE49-F238E27FC236}">
                <a16:creationId xmlns:a16="http://schemas.microsoft.com/office/drawing/2014/main" id="{313B63BA-2961-C6F5-C3B5-4BFCC2BCB6A2}"/>
              </a:ext>
            </a:extLst>
          </p:cNvPr>
          <p:cNvGrpSpPr/>
          <p:nvPr/>
        </p:nvGrpSpPr>
        <p:grpSpPr>
          <a:xfrm>
            <a:off x="685800" y="550930"/>
            <a:ext cx="2021774" cy="1212716"/>
            <a:chOff x="0" y="67459"/>
            <a:chExt cx="3294241" cy="2425430"/>
          </a:xfrm>
        </p:grpSpPr>
        <p:sp>
          <p:nvSpPr>
            <p:cNvPr id="33" name="TextBox 33">
              <a:extLst>
                <a:ext uri="{FF2B5EF4-FFF2-40B4-BE49-F238E27FC236}">
                  <a16:creationId xmlns:a16="http://schemas.microsoft.com/office/drawing/2014/main" id="{E1B014D9-6781-0D4F-4066-3DB040D5A94B}"/>
                </a:ext>
              </a:extLst>
            </p:cNvPr>
            <p:cNvSpPr txBox="1"/>
            <p:nvPr/>
          </p:nvSpPr>
          <p:spPr>
            <a:xfrm>
              <a:off x="747928" y="733055"/>
              <a:ext cx="2546313" cy="1399099"/>
            </a:xfrm>
            <a:prstGeom prst="rect">
              <a:avLst/>
            </a:prstGeom>
          </p:spPr>
          <p:txBody>
            <a:bodyPr lIns="0" tIns="0" rIns="0" bIns="0" rtlCol="0" anchor="t">
              <a:spAutoFit/>
            </a:bodyPr>
            <a:lstStyle/>
            <a:p>
              <a:pPr defTabSz="609630">
                <a:lnSpc>
                  <a:spcPts val="2693"/>
                </a:lnSpc>
              </a:pPr>
              <a:r>
                <a:rPr lang="en-US" sz="3206" b="1" spc="-118" dirty="0">
                  <a:solidFill>
                    <a:srgbClr val="485CC7"/>
                  </a:solidFill>
                  <a:latin typeface="Futura 1 Ultra-Bold"/>
                  <a:ea typeface="Futura 1 Ultra-Bold"/>
                  <a:cs typeface="Futura 1 Ultra-Bold"/>
                  <a:sym typeface="Futura 1 Ultra-Bold"/>
                </a:rPr>
                <a:t>WILKES  </a:t>
              </a:r>
            </a:p>
          </p:txBody>
        </p:sp>
        <p:sp>
          <p:nvSpPr>
            <p:cNvPr id="34" name="Freeform 34">
              <a:extLst>
                <a:ext uri="{FF2B5EF4-FFF2-40B4-BE49-F238E27FC236}">
                  <a16:creationId xmlns:a16="http://schemas.microsoft.com/office/drawing/2014/main" id="{1B873795-9375-710C-E2C5-CA436B54A6F0}"/>
                </a:ext>
              </a:extLst>
            </p:cNvPr>
            <p:cNvSpPr/>
            <p:nvPr/>
          </p:nvSpPr>
          <p:spPr>
            <a:xfrm>
              <a:off x="1846180" y="67459"/>
              <a:ext cx="1328350" cy="557004"/>
            </a:xfrm>
            <a:custGeom>
              <a:avLst/>
              <a:gdLst/>
              <a:ahLst/>
              <a:cxnLst/>
              <a:rect l="l" t="t" r="r" b="b"/>
              <a:pathLst>
                <a:path w="1328350" h="557004">
                  <a:moveTo>
                    <a:pt x="0" y="0"/>
                  </a:moveTo>
                  <a:lnTo>
                    <a:pt x="1328350" y="0"/>
                  </a:lnTo>
                  <a:lnTo>
                    <a:pt x="1328350" y="557004"/>
                  </a:lnTo>
                  <a:lnTo>
                    <a:pt x="0" y="557004"/>
                  </a:lnTo>
                  <a:lnTo>
                    <a:pt x="0" y="0"/>
                  </a:lnTo>
                  <a:close/>
                </a:path>
              </a:pathLst>
            </a:custGeom>
            <a:blipFill>
              <a:blip r:embed="rId2"/>
              <a:stretch>
                <a:fillRect/>
              </a:stretch>
            </a:blipFill>
          </p:spPr>
          <p:txBody>
            <a:bodyPr/>
            <a:lstStyle/>
            <a:p>
              <a:pPr defTabSz="609630"/>
              <a:endParaRPr lang="en-GB" sz="1200">
                <a:solidFill>
                  <a:prstClr val="black"/>
                </a:solidFill>
                <a:latin typeface="Calibri"/>
              </a:endParaRPr>
            </a:p>
          </p:txBody>
        </p:sp>
        <p:sp>
          <p:nvSpPr>
            <p:cNvPr id="35" name="TextBox 35">
              <a:extLst>
                <a:ext uri="{FF2B5EF4-FFF2-40B4-BE49-F238E27FC236}">
                  <a16:creationId xmlns:a16="http://schemas.microsoft.com/office/drawing/2014/main" id="{4041FA8A-EBD8-B6AA-5D72-C6182C58BF0C}"/>
                </a:ext>
              </a:extLst>
            </p:cNvPr>
            <p:cNvSpPr txBox="1"/>
            <p:nvPr/>
          </p:nvSpPr>
          <p:spPr>
            <a:xfrm>
              <a:off x="751636" y="1458118"/>
              <a:ext cx="2466769" cy="1034771"/>
            </a:xfrm>
            <a:prstGeom prst="rect">
              <a:avLst/>
            </a:prstGeom>
          </p:spPr>
          <p:txBody>
            <a:bodyPr lIns="0" tIns="0" rIns="0" bIns="0" rtlCol="0" anchor="t">
              <a:spAutoFit/>
            </a:bodyPr>
            <a:lstStyle/>
            <a:p>
              <a:pPr defTabSz="609630">
                <a:lnSpc>
                  <a:spcPts val="1971"/>
                </a:lnSpc>
              </a:pPr>
              <a:r>
                <a:rPr lang="en-US" sz="2346" spc="-87" dirty="0">
                  <a:solidFill>
                    <a:srgbClr val="2D2A29"/>
                  </a:solidFill>
                  <a:latin typeface="Bliss 1"/>
                  <a:ea typeface="Bliss 1"/>
                  <a:cs typeface="Bliss 1"/>
                  <a:sym typeface="Bliss 1"/>
                </a:rPr>
                <a:t>INSTITUTE </a:t>
              </a:r>
            </a:p>
          </p:txBody>
        </p:sp>
        <p:sp>
          <p:nvSpPr>
            <p:cNvPr id="36" name="TextBox 36">
              <a:extLst>
                <a:ext uri="{FF2B5EF4-FFF2-40B4-BE49-F238E27FC236}">
                  <a16:creationId xmlns:a16="http://schemas.microsoft.com/office/drawing/2014/main" id="{3BD9FC4D-71D7-69B7-5570-3B24AB7F9738}"/>
                </a:ext>
              </a:extLst>
            </p:cNvPr>
            <p:cNvSpPr txBox="1"/>
            <p:nvPr/>
          </p:nvSpPr>
          <p:spPr>
            <a:xfrm>
              <a:off x="703062" y="114301"/>
              <a:ext cx="1207348" cy="525402"/>
            </a:xfrm>
            <a:prstGeom prst="rect">
              <a:avLst/>
            </a:prstGeom>
          </p:spPr>
          <p:txBody>
            <a:bodyPr lIns="0" tIns="0" rIns="0" bIns="0" rtlCol="0" anchor="t">
              <a:spAutoFit/>
            </a:bodyPr>
            <a:lstStyle/>
            <a:p>
              <a:pPr defTabSz="609630">
                <a:lnSpc>
                  <a:spcPts val="2024"/>
                </a:lnSpc>
              </a:pPr>
              <a:r>
                <a:rPr lang="en-US" sz="2409" spc="-89">
                  <a:solidFill>
                    <a:srgbClr val="2D2A29"/>
                  </a:solidFill>
                  <a:latin typeface="Bliss 1"/>
                  <a:ea typeface="Bliss 1"/>
                  <a:cs typeface="Bliss 1"/>
                  <a:sym typeface="Bliss 1"/>
                </a:rPr>
                <a:t>THE</a:t>
              </a:r>
            </a:p>
          </p:txBody>
        </p:sp>
        <p:grpSp>
          <p:nvGrpSpPr>
            <p:cNvPr id="37" name="Group 37">
              <a:extLst>
                <a:ext uri="{FF2B5EF4-FFF2-40B4-BE49-F238E27FC236}">
                  <a16:creationId xmlns:a16="http://schemas.microsoft.com/office/drawing/2014/main" id="{CB96C326-6438-827A-E700-C87BEE62EE01}"/>
                </a:ext>
              </a:extLst>
            </p:cNvPr>
            <p:cNvGrpSpPr/>
            <p:nvPr/>
          </p:nvGrpSpPr>
          <p:grpSpPr>
            <a:xfrm>
              <a:off x="223060" y="923363"/>
              <a:ext cx="193252" cy="193252"/>
              <a:chOff x="0" y="0"/>
              <a:chExt cx="812800" cy="812800"/>
            </a:xfrm>
          </p:grpSpPr>
          <p:sp>
            <p:nvSpPr>
              <p:cNvPr id="38" name="Freeform 38">
                <a:extLst>
                  <a:ext uri="{FF2B5EF4-FFF2-40B4-BE49-F238E27FC236}">
                    <a16:creationId xmlns:a16="http://schemas.microsoft.com/office/drawing/2014/main" id="{BA0A8053-B5E6-A869-87F6-286CA1D70B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00070"/>
              </a:solidFill>
            </p:spPr>
            <p:txBody>
              <a:bodyPr/>
              <a:lstStyle/>
              <a:p>
                <a:pPr defTabSz="609630"/>
                <a:endParaRPr lang="en-GB" sz="1200">
                  <a:solidFill>
                    <a:prstClr val="black"/>
                  </a:solidFill>
                  <a:latin typeface="Calibri"/>
                </a:endParaRPr>
              </a:p>
            </p:txBody>
          </p:sp>
          <p:sp>
            <p:nvSpPr>
              <p:cNvPr id="39" name="TextBox 39">
                <a:extLst>
                  <a:ext uri="{FF2B5EF4-FFF2-40B4-BE49-F238E27FC236}">
                    <a16:creationId xmlns:a16="http://schemas.microsoft.com/office/drawing/2014/main" id="{5A631CE3-9109-43D4-0E51-C71A23878A43}"/>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0" name="Group 40">
              <a:extLst>
                <a:ext uri="{FF2B5EF4-FFF2-40B4-BE49-F238E27FC236}">
                  <a16:creationId xmlns:a16="http://schemas.microsoft.com/office/drawing/2014/main" id="{08552A36-6E32-FEFD-DA19-8546E2063796}"/>
                </a:ext>
              </a:extLst>
            </p:cNvPr>
            <p:cNvGrpSpPr/>
            <p:nvPr/>
          </p:nvGrpSpPr>
          <p:grpSpPr>
            <a:xfrm>
              <a:off x="263481" y="696921"/>
              <a:ext cx="106505" cy="106505"/>
              <a:chOff x="0" y="0"/>
              <a:chExt cx="812800" cy="812800"/>
            </a:xfrm>
          </p:grpSpPr>
          <p:sp>
            <p:nvSpPr>
              <p:cNvPr id="41" name="Freeform 41">
                <a:extLst>
                  <a:ext uri="{FF2B5EF4-FFF2-40B4-BE49-F238E27FC236}">
                    <a16:creationId xmlns:a16="http://schemas.microsoft.com/office/drawing/2014/main" id="{ABDD7E4B-A5C0-CE4D-CD2F-FF5B0636D27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2" name="TextBox 42">
                <a:extLst>
                  <a:ext uri="{FF2B5EF4-FFF2-40B4-BE49-F238E27FC236}">
                    <a16:creationId xmlns:a16="http://schemas.microsoft.com/office/drawing/2014/main" id="{0CCD08F6-BAF3-25B3-0F9C-1073C6CADA40}"/>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3" name="Group 43">
              <a:extLst>
                <a:ext uri="{FF2B5EF4-FFF2-40B4-BE49-F238E27FC236}">
                  <a16:creationId xmlns:a16="http://schemas.microsoft.com/office/drawing/2014/main" id="{D2891C75-1815-0288-D9DD-53B605A77DFC}"/>
                </a:ext>
              </a:extLst>
            </p:cNvPr>
            <p:cNvGrpSpPr/>
            <p:nvPr/>
          </p:nvGrpSpPr>
          <p:grpSpPr>
            <a:xfrm>
              <a:off x="412219" y="740938"/>
              <a:ext cx="106505" cy="106505"/>
              <a:chOff x="0" y="0"/>
              <a:chExt cx="812800" cy="812800"/>
            </a:xfrm>
          </p:grpSpPr>
          <p:sp>
            <p:nvSpPr>
              <p:cNvPr id="44" name="Freeform 44">
                <a:extLst>
                  <a:ext uri="{FF2B5EF4-FFF2-40B4-BE49-F238E27FC236}">
                    <a16:creationId xmlns:a16="http://schemas.microsoft.com/office/drawing/2014/main" id="{067748A8-E5F2-EDAA-1802-A46BE21C71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5" name="TextBox 45">
                <a:extLst>
                  <a:ext uri="{FF2B5EF4-FFF2-40B4-BE49-F238E27FC236}">
                    <a16:creationId xmlns:a16="http://schemas.microsoft.com/office/drawing/2014/main" id="{379D9FBD-033B-BCB9-7974-602F0F4A0270}"/>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6" name="Group 46">
              <a:extLst>
                <a:ext uri="{FF2B5EF4-FFF2-40B4-BE49-F238E27FC236}">
                  <a16:creationId xmlns:a16="http://schemas.microsoft.com/office/drawing/2014/main" id="{8B761B6A-FDFB-0F7D-0122-4D2B27A1C2E0}"/>
                </a:ext>
              </a:extLst>
            </p:cNvPr>
            <p:cNvGrpSpPr/>
            <p:nvPr/>
          </p:nvGrpSpPr>
          <p:grpSpPr>
            <a:xfrm>
              <a:off x="125919" y="740938"/>
              <a:ext cx="106505" cy="106505"/>
              <a:chOff x="0" y="0"/>
              <a:chExt cx="812800" cy="812800"/>
            </a:xfrm>
          </p:grpSpPr>
          <p:sp>
            <p:nvSpPr>
              <p:cNvPr id="47" name="Freeform 47">
                <a:extLst>
                  <a:ext uri="{FF2B5EF4-FFF2-40B4-BE49-F238E27FC236}">
                    <a16:creationId xmlns:a16="http://schemas.microsoft.com/office/drawing/2014/main" id="{8E3C7E09-CCEA-BBDD-91C1-BCA9FDB938A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8" name="TextBox 48">
                <a:extLst>
                  <a:ext uri="{FF2B5EF4-FFF2-40B4-BE49-F238E27FC236}">
                    <a16:creationId xmlns:a16="http://schemas.microsoft.com/office/drawing/2014/main" id="{676E1DE1-4162-E271-EB71-C7FF6F9D1892}"/>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9" name="Group 49">
              <a:extLst>
                <a:ext uri="{FF2B5EF4-FFF2-40B4-BE49-F238E27FC236}">
                  <a16:creationId xmlns:a16="http://schemas.microsoft.com/office/drawing/2014/main" id="{E5F72060-CBE6-8E95-EFA4-5975A0676703}"/>
                </a:ext>
              </a:extLst>
            </p:cNvPr>
            <p:cNvGrpSpPr/>
            <p:nvPr/>
          </p:nvGrpSpPr>
          <p:grpSpPr>
            <a:xfrm>
              <a:off x="22484" y="854239"/>
              <a:ext cx="106505" cy="106505"/>
              <a:chOff x="0" y="0"/>
              <a:chExt cx="812800" cy="812800"/>
            </a:xfrm>
          </p:grpSpPr>
          <p:sp>
            <p:nvSpPr>
              <p:cNvPr id="50" name="Freeform 50">
                <a:extLst>
                  <a:ext uri="{FF2B5EF4-FFF2-40B4-BE49-F238E27FC236}">
                    <a16:creationId xmlns:a16="http://schemas.microsoft.com/office/drawing/2014/main" id="{CFA33BC7-587E-9618-604E-F54E09B98F5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1" name="TextBox 51">
                <a:extLst>
                  <a:ext uri="{FF2B5EF4-FFF2-40B4-BE49-F238E27FC236}">
                    <a16:creationId xmlns:a16="http://schemas.microsoft.com/office/drawing/2014/main" id="{BF7E8140-1611-463B-FBF1-C982457761EE}"/>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2" name="Group 52">
              <a:extLst>
                <a:ext uri="{FF2B5EF4-FFF2-40B4-BE49-F238E27FC236}">
                  <a16:creationId xmlns:a16="http://schemas.microsoft.com/office/drawing/2014/main" id="{AD8A6783-5250-2BDE-042C-D42BEB43484F}"/>
                </a:ext>
              </a:extLst>
            </p:cNvPr>
            <p:cNvGrpSpPr/>
            <p:nvPr/>
          </p:nvGrpSpPr>
          <p:grpSpPr>
            <a:xfrm>
              <a:off x="0" y="998139"/>
              <a:ext cx="106505" cy="106505"/>
              <a:chOff x="0" y="0"/>
              <a:chExt cx="812800" cy="812800"/>
            </a:xfrm>
          </p:grpSpPr>
          <p:sp>
            <p:nvSpPr>
              <p:cNvPr id="53" name="Freeform 53">
                <a:extLst>
                  <a:ext uri="{FF2B5EF4-FFF2-40B4-BE49-F238E27FC236}">
                    <a16:creationId xmlns:a16="http://schemas.microsoft.com/office/drawing/2014/main" id="{E7884016-5398-A2EA-F3F9-142C47624CE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4" name="TextBox 54">
                <a:extLst>
                  <a:ext uri="{FF2B5EF4-FFF2-40B4-BE49-F238E27FC236}">
                    <a16:creationId xmlns:a16="http://schemas.microsoft.com/office/drawing/2014/main" id="{2D12C141-69AC-E486-16C0-8A2FF1D99A05}"/>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5" name="Group 55">
              <a:extLst>
                <a:ext uri="{FF2B5EF4-FFF2-40B4-BE49-F238E27FC236}">
                  <a16:creationId xmlns:a16="http://schemas.microsoft.com/office/drawing/2014/main" id="{60B5DEE4-703D-0231-6987-F0E688AED308}"/>
                </a:ext>
              </a:extLst>
            </p:cNvPr>
            <p:cNvGrpSpPr/>
            <p:nvPr/>
          </p:nvGrpSpPr>
          <p:grpSpPr>
            <a:xfrm>
              <a:off x="59392" y="1138411"/>
              <a:ext cx="106505" cy="106505"/>
              <a:chOff x="0" y="0"/>
              <a:chExt cx="812800" cy="812800"/>
            </a:xfrm>
          </p:grpSpPr>
          <p:sp>
            <p:nvSpPr>
              <p:cNvPr id="56" name="Freeform 56">
                <a:extLst>
                  <a:ext uri="{FF2B5EF4-FFF2-40B4-BE49-F238E27FC236}">
                    <a16:creationId xmlns:a16="http://schemas.microsoft.com/office/drawing/2014/main" id="{0FD30BE2-1DFC-6376-7516-D68C6FC205C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7" name="TextBox 57">
                <a:extLst>
                  <a:ext uri="{FF2B5EF4-FFF2-40B4-BE49-F238E27FC236}">
                    <a16:creationId xmlns:a16="http://schemas.microsoft.com/office/drawing/2014/main" id="{824BE3C8-9E8D-CA92-66DF-06959B13B660}"/>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8" name="Group 58">
              <a:extLst>
                <a:ext uri="{FF2B5EF4-FFF2-40B4-BE49-F238E27FC236}">
                  <a16:creationId xmlns:a16="http://schemas.microsoft.com/office/drawing/2014/main" id="{20AA328C-FEE4-9157-E6F2-E0EE31FC03C6}"/>
                </a:ext>
              </a:extLst>
            </p:cNvPr>
            <p:cNvGrpSpPr/>
            <p:nvPr/>
          </p:nvGrpSpPr>
          <p:grpSpPr>
            <a:xfrm>
              <a:off x="510453" y="854239"/>
              <a:ext cx="106505" cy="106505"/>
              <a:chOff x="0" y="0"/>
              <a:chExt cx="812800" cy="812800"/>
            </a:xfrm>
          </p:grpSpPr>
          <p:sp>
            <p:nvSpPr>
              <p:cNvPr id="59" name="Freeform 59">
                <a:extLst>
                  <a:ext uri="{FF2B5EF4-FFF2-40B4-BE49-F238E27FC236}">
                    <a16:creationId xmlns:a16="http://schemas.microsoft.com/office/drawing/2014/main" id="{A0D444E9-5721-C19B-E55A-19D0458B75C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0" name="TextBox 60">
                <a:extLst>
                  <a:ext uri="{FF2B5EF4-FFF2-40B4-BE49-F238E27FC236}">
                    <a16:creationId xmlns:a16="http://schemas.microsoft.com/office/drawing/2014/main" id="{9200C8C3-578F-8441-E050-2EA19796A391}"/>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1" name="Group 61">
              <a:extLst>
                <a:ext uri="{FF2B5EF4-FFF2-40B4-BE49-F238E27FC236}">
                  <a16:creationId xmlns:a16="http://schemas.microsoft.com/office/drawing/2014/main" id="{E429DC3F-342C-272B-8536-0988F8310AF5}"/>
                </a:ext>
              </a:extLst>
            </p:cNvPr>
            <p:cNvGrpSpPr/>
            <p:nvPr/>
          </p:nvGrpSpPr>
          <p:grpSpPr>
            <a:xfrm>
              <a:off x="532965" y="998139"/>
              <a:ext cx="106505" cy="106505"/>
              <a:chOff x="0" y="0"/>
              <a:chExt cx="812800" cy="812800"/>
            </a:xfrm>
          </p:grpSpPr>
          <p:sp>
            <p:nvSpPr>
              <p:cNvPr id="62" name="Freeform 62">
                <a:extLst>
                  <a:ext uri="{FF2B5EF4-FFF2-40B4-BE49-F238E27FC236}">
                    <a16:creationId xmlns:a16="http://schemas.microsoft.com/office/drawing/2014/main" id="{2F8B6A6F-156F-B5A8-0A19-C34083D10B6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3" name="TextBox 63">
                <a:extLst>
                  <a:ext uri="{FF2B5EF4-FFF2-40B4-BE49-F238E27FC236}">
                    <a16:creationId xmlns:a16="http://schemas.microsoft.com/office/drawing/2014/main" id="{10487895-F3E8-1955-B261-A61982054331}"/>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4" name="Group 64">
              <a:extLst>
                <a:ext uri="{FF2B5EF4-FFF2-40B4-BE49-F238E27FC236}">
                  <a16:creationId xmlns:a16="http://schemas.microsoft.com/office/drawing/2014/main" id="{FBEFA98E-D6BA-34BF-FC48-71C8B9751F0A}"/>
                </a:ext>
              </a:extLst>
            </p:cNvPr>
            <p:cNvGrpSpPr/>
            <p:nvPr/>
          </p:nvGrpSpPr>
          <p:grpSpPr>
            <a:xfrm>
              <a:off x="468541" y="1139435"/>
              <a:ext cx="106505" cy="106505"/>
              <a:chOff x="0" y="0"/>
              <a:chExt cx="812800" cy="812800"/>
            </a:xfrm>
          </p:grpSpPr>
          <p:sp>
            <p:nvSpPr>
              <p:cNvPr id="65" name="Freeform 65">
                <a:extLst>
                  <a:ext uri="{FF2B5EF4-FFF2-40B4-BE49-F238E27FC236}">
                    <a16:creationId xmlns:a16="http://schemas.microsoft.com/office/drawing/2014/main" id="{CC43FEDF-4879-9042-B3F8-723641EA5B5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6" name="TextBox 66">
                <a:extLst>
                  <a:ext uri="{FF2B5EF4-FFF2-40B4-BE49-F238E27FC236}">
                    <a16:creationId xmlns:a16="http://schemas.microsoft.com/office/drawing/2014/main" id="{3F128A99-2657-8C90-6198-1B35850B4915}"/>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7" name="Group 67">
              <a:extLst>
                <a:ext uri="{FF2B5EF4-FFF2-40B4-BE49-F238E27FC236}">
                  <a16:creationId xmlns:a16="http://schemas.microsoft.com/office/drawing/2014/main" id="{DA5A03D3-DD20-4A6E-DCF8-D3BA27DDD54D}"/>
                </a:ext>
              </a:extLst>
            </p:cNvPr>
            <p:cNvGrpSpPr/>
            <p:nvPr/>
          </p:nvGrpSpPr>
          <p:grpSpPr>
            <a:xfrm>
              <a:off x="337441" y="1218879"/>
              <a:ext cx="106505" cy="106505"/>
              <a:chOff x="0" y="0"/>
              <a:chExt cx="812800" cy="812800"/>
            </a:xfrm>
          </p:grpSpPr>
          <p:sp>
            <p:nvSpPr>
              <p:cNvPr id="68" name="Freeform 68">
                <a:extLst>
                  <a:ext uri="{FF2B5EF4-FFF2-40B4-BE49-F238E27FC236}">
                    <a16:creationId xmlns:a16="http://schemas.microsoft.com/office/drawing/2014/main" id="{C76362DF-81B0-BC5D-8FA5-C3F4DEB1F5D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9" name="TextBox 69">
                <a:extLst>
                  <a:ext uri="{FF2B5EF4-FFF2-40B4-BE49-F238E27FC236}">
                    <a16:creationId xmlns:a16="http://schemas.microsoft.com/office/drawing/2014/main" id="{1CD2FDDB-9DB1-715E-BCFC-B9A03D666DA3}"/>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70" name="Group 70">
              <a:extLst>
                <a:ext uri="{FF2B5EF4-FFF2-40B4-BE49-F238E27FC236}">
                  <a16:creationId xmlns:a16="http://schemas.microsoft.com/office/drawing/2014/main" id="{30D5D9C3-392A-B3BF-2643-F9C62814D2B0}"/>
                </a:ext>
              </a:extLst>
            </p:cNvPr>
            <p:cNvGrpSpPr/>
            <p:nvPr/>
          </p:nvGrpSpPr>
          <p:grpSpPr>
            <a:xfrm>
              <a:off x="189045" y="1218879"/>
              <a:ext cx="106505" cy="106505"/>
              <a:chOff x="0" y="0"/>
              <a:chExt cx="812800" cy="812800"/>
            </a:xfrm>
          </p:grpSpPr>
          <p:sp>
            <p:nvSpPr>
              <p:cNvPr id="71" name="Freeform 71">
                <a:extLst>
                  <a:ext uri="{FF2B5EF4-FFF2-40B4-BE49-F238E27FC236}">
                    <a16:creationId xmlns:a16="http://schemas.microsoft.com/office/drawing/2014/main" id="{F7EC0B0D-117C-4858-F65B-2C7A0BEC794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72" name="TextBox 72">
                <a:extLst>
                  <a:ext uri="{FF2B5EF4-FFF2-40B4-BE49-F238E27FC236}">
                    <a16:creationId xmlns:a16="http://schemas.microsoft.com/office/drawing/2014/main" id="{7CF83F84-1B2B-987E-A1C4-9EDA359E57A5}"/>
                  </a:ext>
                </a:extLst>
              </p:cNvPr>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graphicFrame>
        <p:nvGraphicFramePr>
          <p:cNvPr id="4" name="Chart 3">
            <a:extLst>
              <a:ext uri="{FF2B5EF4-FFF2-40B4-BE49-F238E27FC236}">
                <a16:creationId xmlns:a16="http://schemas.microsoft.com/office/drawing/2014/main" id="{36B58631-8397-0C2B-B8BF-B884CAF677FC}"/>
              </a:ext>
            </a:extLst>
          </p:cNvPr>
          <p:cNvGraphicFramePr>
            <a:graphicFrameLocks/>
          </p:cNvGraphicFramePr>
          <p:nvPr>
            <p:extLst>
              <p:ext uri="{D42A27DB-BD31-4B8C-83A1-F6EECF244321}">
                <p14:modId xmlns:p14="http://schemas.microsoft.com/office/powerpoint/2010/main" val="1420258429"/>
              </p:ext>
            </p:extLst>
          </p:nvPr>
        </p:nvGraphicFramePr>
        <p:xfrm>
          <a:off x="1023311" y="2013528"/>
          <a:ext cx="5072689" cy="368800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A0F21AAC-E469-734F-2410-916BC268022E}"/>
              </a:ext>
            </a:extLst>
          </p:cNvPr>
          <p:cNvGraphicFramePr>
            <a:graphicFrameLocks/>
          </p:cNvGraphicFramePr>
          <p:nvPr>
            <p:extLst>
              <p:ext uri="{D42A27DB-BD31-4B8C-83A1-F6EECF244321}">
                <p14:modId xmlns:p14="http://schemas.microsoft.com/office/powerpoint/2010/main" val="2409230083"/>
              </p:ext>
            </p:extLst>
          </p:nvPr>
        </p:nvGraphicFramePr>
        <p:xfrm>
          <a:off x="6253018" y="2013528"/>
          <a:ext cx="5515264" cy="368800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6013366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BF687ED-4E60-447B-90E9-9D9530BAE083}"/>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533D0006-AB93-EEEA-D25C-C5CE220BD0B9}"/>
              </a:ext>
            </a:extLst>
          </p:cNvPr>
          <p:cNvSpPr>
            <a:spLocks noGrp="1" noChangeArrowheads="1"/>
          </p:cNvSpPr>
          <p:nvPr>
            <p:ph type="title"/>
          </p:nvPr>
        </p:nvSpPr>
        <p:spPr>
          <a:xfrm>
            <a:off x="91563" y="1633695"/>
            <a:ext cx="6172200" cy="315516"/>
          </a:xfrm>
        </p:spPr>
        <p:txBody>
          <a:bodyPr rtlCol="0">
            <a:normAutofit/>
          </a:bodyPr>
          <a:lstStyle/>
          <a:p>
            <a:pPr eaLnBrk="1" fontAlgn="auto" hangingPunct="1">
              <a:spcBef>
                <a:spcPct val="50000"/>
              </a:spcBef>
              <a:spcAft>
                <a:spcPts val="0"/>
              </a:spcAft>
              <a:defRPr/>
            </a:pPr>
            <a:r>
              <a:rPr lang="en-GB" sz="2000" dirty="0"/>
              <a:t>St Luke’s Hospice’s Charitable Objectives​</a:t>
            </a:r>
            <a:endParaRPr lang="en-GB" altLang="en-US" sz="2400" dirty="0">
              <a:solidFill>
                <a:srgbClr val="D12A79"/>
              </a:solidFill>
              <a:latin typeface="+mj-lt"/>
              <a:ea typeface="+mn-ea"/>
              <a:cs typeface="+mn-cs"/>
            </a:endParaRPr>
          </a:p>
        </p:txBody>
      </p:sp>
      <p:sp>
        <p:nvSpPr>
          <p:cNvPr id="25603" name="Rectangle 3">
            <a:extLst>
              <a:ext uri="{FF2B5EF4-FFF2-40B4-BE49-F238E27FC236}">
                <a16:creationId xmlns:a16="http://schemas.microsoft.com/office/drawing/2014/main" id="{0F0FFC67-42CC-108A-EC41-B1DD0ADC6ACB}"/>
              </a:ext>
            </a:extLst>
          </p:cNvPr>
          <p:cNvSpPr>
            <a:spLocks noGrp="1" noChangeArrowheads="1"/>
          </p:cNvSpPr>
          <p:nvPr>
            <p:ph idx="1"/>
          </p:nvPr>
        </p:nvSpPr>
        <p:spPr>
          <a:xfrm>
            <a:off x="231607" y="2509901"/>
            <a:ext cx="11804680" cy="3186113"/>
          </a:xfrm>
        </p:spPr>
        <p:txBody>
          <a:bodyPr/>
          <a:lstStyle/>
          <a:p>
            <a:endParaRPr lang="en-GB" b="1" dirty="0">
              <a:highlight>
                <a:srgbClr val="FFFF00"/>
              </a:highlight>
            </a:endParaRPr>
          </a:p>
          <a:p>
            <a:endParaRPr lang="en-GB" b="1" dirty="0"/>
          </a:p>
          <a:p>
            <a:endParaRPr lang="en-GB" b="1" dirty="0"/>
          </a:p>
          <a:p>
            <a:endParaRPr lang="en-GB" b="1" dirty="0"/>
          </a:p>
          <a:p>
            <a:endParaRPr lang="en-GB" b="1" dirty="0"/>
          </a:p>
          <a:p>
            <a:endParaRPr lang="en-GB" dirty="0"/>
          </a:p>
          <a:p>
            <a:pPr eaLnBrk="1" hangingPunct="1">
              <a:buClr>
                <a:srgbClr val="D12A79"/>
              </a:buClr>
              <a:buFont typeface="Arial" charset="0"/>
              <a:buChar char="•"/>
              <a:defRPr/>
            </a:pPr>
            <a:endParaRPr lang="en-GB" altLang="en-US" b="1" dirty="0">
              <a:solidFill>
                <a:srgbClr val="D12A79"/>
              </a:solidFill>
              <a:latin typeface="+mj-lt"/>
              <a:cs typeface="Arial" charset="0"/>
            </a:endParaRPr>
          </a:p>
          <a:p>
            <a:pPr eaLnBrk="1" hangingPunct="1">
              <a:buClr>
                <a:srgbClr val="D12A79"/>
              </a:buClr>
              <a:buFont typeface="Arial" charset="0"/>
              <a:buChar char="•"/>
              <a:defRPr/>
            </a:pPr>
            <a:endParaRPr lang="en-GB" altLang="en-US" b="1" dirty="0">
              <a:solidFill>
                <a:srgbClr val="D12A79"/>
              </a:solidFill>
              <a:latin typeface="+mj-lt"/>
              <a:cs typeface="Arial" charset="0"/>
            </a:endParaRPr>
          </a:p>
        </p:txBody>
      </p:sp>
      <p:sp>
        <p:nvSpPr>
          <p:cNvPr id="2" name="Rectangle 1">
            <a:extLst>
              <a:ext uri="{FF2B5EF4-FFF2-40B4-BE49-F238E27FC236}">
                <a16:creationId xmlns:a16="http://schemas.microsoft.com/office/drawing/2014/main" id="{7DC45369-DA07-59ED-2DD0-320BB35812C3}"/>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ahoma"/>
              <a:ea typeface="+mn-ea"/>
              <a:cs typeface="+mn-cs"/>
            </a:endParaRPr>
          </a:p>
        </p:txBody>
      </p:sp>
      <p:sp>
        <p:nvSpPr>
          <p:cNvPr id="5" name="Rectangle 4">
            <a:extLst>
              <a:ext uri="{FF2B5EF4-FFF2-40B4-BE49-F238E27FC236}">
                <a16:creationId xmlns:a16="http://schemas.microsoft.com/office/drawing/2014/main" id="{55BE3881-B624-2E97-0C22-BBBC82592B6A}"/>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ahoma"/>
              <a:ea typeface="+mn-ea"/>
              <a:cs typeface="+mn-cs"/>
            </a:endParaRPr>
          </a:p>
        </p:txBody>
      </p:sp>
      <p:pic>
        <p:nvPicPr>
          <p:cNvPr id="6" name="Picture 5">
            <a:extLst>
              <a:ext uri="{FF2B5EF4-FFF2-40B4-BE49-F238E27FC236}">
                <a16:creationId xmlns:a16="http://schemas.microsoft.com/office/drawing/2014/main" id="{433DA3D8-DD9E-F977-4BBA-414DDC07F47D}"/>
              </a:ext>
            </a:extLst>
          </p:cNvPr>
          <p:cNvPicPr>
            <a:picLocks noChangeAspect="1"/>
          </p:cNvPicPr>
          <p:nvPr/>
        </p:nvPicPr>
        <p:blipFill rotWithShape="1">
          <a:blip r:embed="rId4"/>
          <a:srcRect b="24551"/>
          <a:stretch/>
        </p:blipFill>
        <p:spPr>
          <a:xfrm>
            <a:off x="216129" y="249050"/>
            <a:ext cx="2393099" cy="1039754"/>
          </a:xfrm>
          <a:prstGeom prst="rect">
            <a:avLst/>
          </a:prstGeom>
        </p:spPr>
      </p:pic>
      <p:sp>
        <p:nvSpPr>
          <p:cNvPr id="3" name="TextBox 2">
            <a:extLst>
              <a:ext uri="{FF2B5EF4-FFF2-40B4-BE49-F238E27FC236}">
                <a16:creationId xmlns:a16="http://schemas.microsoft.com/office/drawing/2014/main" id="{47450911-2D7A-0786-DFF1-C4C80612DF7A}"/>
              </a:ext>
            </a:extLst>
          </p:cNvPr>
          <p:cNvSpPr txBox="1"/>
          <p:nvPr/>
        </p:nvSpPr>
        <p:spPr>
          <a:xfrm>
            <a:off x="155713" y="1786905"/>
            <a:ext cx="11541211" cy="3186113"/>
          </a:xfrm>
          <a:prstGeom prst="rect">
            <a:avLst/>
          </a:prstGeom>
          <a:noFill/>
        </p:spPr>
        <p:txBody>
          <a:bodyPr wrap="square" lIns="0" tIns="0" rIns="0" bIns="0" rtlCol="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Tahoma"/>
                <a:ea typeface="+mn-ea"/>
                <a:cs typeface="+mn-cs"/>
              </a:rPr>
              <a:t>The company’s objectives are to relieve sickness, assist in the treatment and care of a person’s suffering from mental or physical illness of any description and in particular:​</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i="0" u="none" strike="noStrike" kern="1200" cap="none" spc="0" normalizeH="0" baseline="0" noProof="0" dirty="0">
              <a:ln>
                <a:noFill/>
              </a:ln>
              <a:solidFill>
                <a:prstClr val="black"/>
              </a:solidFill>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i="0" u="none" strike="noStrike" kern="1200" cap="none" spc="0" normalizeH="0" baseline="0" noProof="0" dirty="0">
                <a:ln>
                  <a:noFill/>
                </a:ln>
                <a:solidFill>
                  <a:prstClr val="black"/>
                </a:solidFill>
                <a:effectLst/>
                <a:uLnTx/>
                <a:uFillTx/>
                <a:latin typeface="Tahoma"/>
                <a:ea typeface="+mn-ea"/>
                <a:cs typeface="+mn-cs"/>
              </a:rPr>
              <a:t>A) By providing an establishment or establishments for sick persons where they can be given the accommodation, attendance, medical care, treatment and nursing which by reasons of their sickness that they require;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i="0" u="none" strike="noStrike" kern="1200" cap="none" spc="0" normalizeH="0" baseline="0" noProof="0" dirty="0">
              <a:ln>
                <a:noFill/>
              </a:ln>
              <a:solidFill>
                <a:prstClr val="black"/>
              </a:solidFill>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i="0" u="none" strike="noStrike" kern="1200" cap="none" spc="0" normalizeH="0" baseline="0" noProof="0" dirty="0">
                <a:ln>
                  <a:noFill/>
                </a:ln>
                <a:solidFill>
                  <a:prstClr val="black"/>
                </a:solidFill>
                <a:effectLst/>
                <a:uLnTx/>
                <a:uFillTx/>
                <a:latin typeface="Tahoma"/>
                <a:ea typeface="+mn-ea"/>
                <a:cs typeface="+mn-cs"/>
              </a:rPr>
              <a:t>B) By conducting, exploring or encouraging research and the evaluation of improvements in the care of the terminally ill person. As well as that person’s carers/relatives and to disseminate the useful results of such research.​</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i="0" u="none" strike="noStrike" kern="1200" cap="none" spc="0" normalizeH="0" baseline="0" noProof="0" dirty="0">
              <a:ln>
                <a:noFill/>
              </a:ln>
              <a:solidFill>
                <a:prstClr val="black"/>
              </a:solidFill>
              <a:effectLst/>
              <a:uLnTx/>
              <a:uFillTx/>
              <a:latin typeface="Tahoma"/>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i="0" u="none" strike="noStrike" kern="1200" cap="none" spc="0" normalizeH="0" baseline="0" noProof="0" dirty="0">
                <a:ln>
                  <a:noFill/>
                </a:ln>
                <a:solidFill>
                  <a:prstClr val="black"/>
                </a:solidFill>
                <a:effectLst/>
                <a:uLnTx/>
                <a:uFillTx/>
                <a:latin typeface="Tahoma"/>
                <a:ea typeface="+mn-ea"/>
                <a:cs typeface="+mn-cs"/>
              </a:rPr>
              <a:t>C) By providing palliative care in the community and support for the carers and relatives of terminally ill persons.  </a:t>
            </a:r>
            <a:r>
              <a:rPr kumimoji="0" lang="en-GB" sz="1800" b="1" i="0" u="none" strike="noStrike" kern="1200" cap="none" spc="0" normalizeH="0" baseline="0" noProof="0" dirty="0">
                <a:ln>
                  <a:noFill/>
                </a:ln>
                <a:solidFill>
                  <a:prstClr val="black"/>
                </a:solidFill>
                <a:effectLst/>
                <a:uLnTx/>
                <a:uFillTx/>
                <a:latin typeface="Tahoma"/>
                <a:ea typeface="+mn-ea"/>
                <a:cs typeface="+mn-cs"/>
              </a:rPr>
              <a:t>​</a:t>
            </a:r>
            <a:endParaRPr kumimoji="0" lang="en-GB" sz="1800" b="0" i="0" u="none" strike="noStrike" kern="1200" cap="none" spc="0" normalizeH="0" baseline="0" noProof="0" dirty="0">
              <a:ln>
                <a:noFill/>
              </a:ln>
              <a:solidFill>
                <a:prstClr val="black"/>
              </a:solidFill>
              <a:effectLst/>
              <a:uLnTx/>
              <a:uFillTx/>
              <a:latin typeface="Tahoma"/>
              <a:ea typeface="+mn-ea"/>
              <a:cs typeface="+mn-cs"/>
            </a:endParaRPr>
          </a:p>
        </p:txBody>
      </p:sp>
    </p:spTree>
    <p:extLst>
      <p:ext uri="{BB962C8B-B14F-4D97-AF65-F5344CB8AC3E}">
        <p14:creationId xmlns:p14="http://schemas.microsoft.com/office/powerpoint/2010/main" val="1913051733"/>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9A86C-BA89-CE06-D096-462F7ACAB4FD}"/>
            </a:ext>
          </a:extLst>
        </p:cNvPr>
        <p:cNvGrpSpPr/>
        <p:nvPr/>
      </p:nvGrpSpPr>
      <p:grpSpPr>
        <a:xfrm>
          <a:off x="0" y="0"/>
          <a:ext cx="0" cy="0"/>
          <a:chOff x="0" y="0"/>
          <a:chExt cx="0" cy="0"/>
        </a:xfrm>
      </p:grpSpPr>
      <p:sp>
        <p:nvSpPr>
          <p:cNvPr id="25603" name="Rectangle 3">
            <a:extLst>
              <a:ext uri="{FF2B5EF4-FFF2-40B4-BE49-F238E27FC236}">
                <a16:creationId xmlns:a16="http://schemas.microsoft.com/office/drawing/2014/main" id="{F9D828DB-B7B4-6157-DF12-C692455D6C49}"/>
              </a:ext>
            </a:extLst>
          </p:cNvPr>
          <p:cNvSpPr>
            <a:spLocks noGrp="1" noChangeArrowheads="1"/>
          </p:cNvSpPr>
          <p:nvPr>
            <p:ph idx="1"/>
          </p:nvPr>
        </p:nvSpPr>
        <p:spPr>
          <a:xfrm>
            <a:off x="231607" y="1786905"/>
            <a:ext cx="11804680" cy="4755579"/>
          </a:xfrm>
        </p:spPr>
        <p:txBody>
          <a:bodyPr/>
          <a:lstStyle/>
          <a:p>
            <a:pPr marL="0" indent="0" algn="ctr">
              <a:buNone/>
            </a:pPr>
            <a:r>
              <a:rPr lang="en-GB" sz="2400" dirty="0">
                <a:solidFill>
                  <a:schemeClr val="accent2"/>
                </a:solidFill>
              </a:rPr>
              <a:t>“a quiet, cosy family chaos”  </a:t>
            </a:r>
            <a:r>
              <a:rPr lang="en-GB" sz="1600" dirty="0">
                <a:solidFill>
                  <a:schemeClr val="accent2"/>
                </a:solidFill>
              </a:rPr>
              <a:t>Dr</a:t>
            </a:r>
            <a:r>
              <a:rPr lang="en-GB" sz="2400" dirty="0">
                <a:solidFill>
                  <a:schemeClr val="accent2"/>
                </a:solidFill>
              </a:rPr>
              <a:t> </a:t>
            </a:r>
            <a:r>
              <a:rPr lang="en-GB" sz="1600" dirty="0">
                <a:solidFill>
                  <a:schemeClr val="accent2"/>
                </a:solidFill>
              </a:rPr>
              <a:t>Eric Wilkes</a:t>
            </a:r>
            <a:endParaRPr lang="en-GB" sz="1600" b="1" dirty="0">
              <a:solidFill>
                <a:schemeClr val="accent2"/>
              </a:solidFill>
            </a:endParaRPr>
          </a:p>
          <a:p>
            <a:pPr marL="0" indent="0">
              <a:buNone/>
            </a:pPr>
            <a:endParaRPr lang="en-GB" b="1" dirty="0"/>
          </a:p>
          <a:p>
            <a:endParaRPr lang="en-GB" dirty="0"/>
          </a:p>
          <a:p>
            <a:pPr eaLnBrk="1" hangingPunct="1">
              <a:buClr>
                <a:srgbClr val="D12A79"/>
              </a:buClr>
              <a:buFont typeface="Arial" charset="0"/>
              <a:buChar char="•"/>
              <a:defRPr/>
            </a:pPr>
            <a:r>
              <a:rPr lang="en-GB" altLang="en-US" b="1" dirty="0">
                <a:solidFill>
                  <a:schemeClr val="accent2"/>
                </a:solidFill>
                <a:latin typeface="+mj-lt"/>
                <a:cs typeface="Arial" charset="0"/>
              </a:rPr>
              <a:t>Independent charity</a:t>
            </a:r>
          </a:p>
          <a:p>
            <a:pPr lvl="1" eaLnBrk="1" hangingPunct="1">
              <a:buClr>
                <a:srgbClr val="D12A79"/>
              </a:buClr>
              <a:buFont typeface="Arial" charset="0"/>
              <a:buChar char="•"/>
              <a:defRPr/>
            </a:pPr>
            <a:r>
              <a:rPr lang="en-GB" altLang="en-US" b="1" dirty="0">
                <a:solidFill>
                  <a:schemeClr val="accent2"/>
                </a:solidFill>
                <a:latin typeface="+mj-lt"/>
                <a:cs typeface="Arial" charset="0"/>
              </a:rPr>
              <a:t>Not linked to NHS or any other hospice</a:t>
            </a:r>
          </a:p>
          <a:p>
            <a:pPr lvl="1" eaLnBrk="1" hangingPunct="1">
              <a:buClr>
                <a:srgbClr val="D12A79"/>
              </a:buClr>
              <a:buFont typeface="Arial" charset="0"/>
              <a:buChar char="•"/>
              <a:defRPr/>
            </a:pPr>
            <a:endParaRPr lang="en-GB" altLang="en-US" b="1" dirty="0">
              <a:solidFill>
                <a:schemeClr val="accent2"/>
              </a:solidFill>
              <a:latin typeface="+mj-lt"/>
              <a:cs typeface="Arial" charset="0"/>
            </a:endParaRPr>
          </a:p>
          <a:p>
            <a:pPr eaLnBrk="1" hangingPunct="1">
              <a:buClr>
                <a:srgbClr val="D12A79"/>
              </a:buClr>
              <a:buFont typeface="Arial" charset="0"/>
              <a:buChar char="•"/>
              <a:defRPr/>
            </a:pPr>
            <a:r>
              <a:rPr lang="en-GB" altLang="en-US" b="1" dirty="0">
                <a:solidFill>
                  <a:schemeClr val="accent2"/>
                </a:solidFill>
                <a:latin typeface="+mj-lt"/>
                <a:cs typeface="Arial" charset="0"/>
              </a:rPr>
              <a:t>Hospice care</a:t>
            </a:r>
          </a:p>
          <a:p>
            <a:pPr lvl="1" eaLnBrk="1" hangingPunct="1">
              <a:buClr>
                <a:srgbClr val="D12A79"/>
              </a:buClr>
              <a:buFont typeface="Arial" charset="0"/>
              <a:buChar char="•"/>
              <a:defRPr/>
            </a:pPr>
            <a:r>
              <a:rPr lang="en-GB" altLang="en-US" b="1" dirty="0">
                <a:solidFill>
                  <a:schemeClr val="accent2"/>
                </a:solidFill>
                <a:latin typeface="+mj-lt"/>
                <a:cs typeface="Arial" charset="0"/>
              </a:rPr>
              <a:t>Specialist palliative medicine and end of life care </a:t>
            </a:r>
          </a:p>
          <a:p>
            <a:pPr lvl="1" eaLnBrk="1" hangingPunct="1">
              <a:buClr>
                <a:srgbClr val="D12A79"/>
              </a:buClr>
              <a:buFont typeface="Arial" charset="0"/>
              <a:buChar char="•"/>
              <a:defRPr/>
            </a:pPr>
            <a:r>
              <a:rPr lang="en-GB" altLang="en-US" b="1" dirty="0">
                <a:solidFill>
                  <a:schemeClr val="accent2"/>
                </a:solidFill>
                <a:latin typeface="+mj-lt"/>
                <a:cs typeface="Arial" charset="0"/>
              </a:rPr>
              <a:t>Specialist practitioners </a:t>
            </a:r>
          </a:p>
          <a:p>
            <a:pPr lvl="1" eaLnBrk="1" hangingPunct="1">
              <a:buClr>
                <a:srgbClr val="D12A79"/>
              </a:buClr>
              <a:buFont typeface="Arial" charset="0"/>
              <a:buChar char="•"/>
              <a:defRPr/>
            </a:pPr>
            <a:endParaRPr lang="en-GB" altLang="en-US" b="1" dirty="0">
              <a:solidFill>
                <a:schemeClr val="accent2"/>
              </a:solidFill>
              <a:latin typeface="+mj-lt"/>
              <a:cs typeface="Arial" charset="0"/>
            </a:endParaRPr>
          </a:p>
          <a:p>
            <a:pPr eaLnBrk="1" hangingPunct="1">
              <a:buClr>
                <a:srgbClr val="D12A79"/>
              </a:buClr>
              <a:buFont typeface="Arial" charset="0"/>
              <a:buChar char="•"/>
              <a:defRPr/>
            </a:pPr>
            <a:endParaRPr lang="en-GB" altLang="en-US" b="1" dirty="0">
              <a:solidFill>
                <a:schemeClr val="accent2"/>
              </a:solidFill>
              <a:latin typeface="+mj-lt"/>
              <a:cs typeface="Arial" charset="0"/>
            </a:endParaRPr>
          </a:p>
          <a:p>
            <a:pPr eaLnBrk="1" hangingPunct="1">
              <a:buClr>
                <a:srgbClr val="D12A79"/>
              </a:buClr>
              <a:buFont typeface="Arial" charset="0"/>
              <a:buChar char="•"/>
              <a:defRPr/>
            </a:pPr>
            <a:r>
              <a:rPr lang="en-GB" altLang="en-US" b="1" dirty="0">
                <a:solidFill>
                  <a:schemeClr val="accent2"/>
                </a:solidFill>
                <a:latin typeface="+mj-lt"/>
                <a:cs typeface="Arial" charset="0"/>
              </a:rPr>
              <a:t>70-75% charitable funding </a:t>
            </a:r>
          </a:p>
          <a:p>
            <a:pPr eaLnBrk="1" hangingPunct="1">
              <a:buClr>
                <a:srgbClr val="D12A79"/>
              </a:buClr>
              <a:buFont typeface="Arial" charset="0"/>
              <a:buChar char="•"/>
              <a:defRPr/>
            </a:pPr>
            <a:r>
              <a:rPr lang="en-GB" altLang="en-US" b="1" dirty="0">
                <a:solidFill>
                  <a:schemeClr val="accent2"/>
                </a:solidFill>
                <a:latin typeface="+mj-lt"/>
                <a:cs typeface="Arial" charset="0"/>
              </a:rPr>
              <a:t>Running cost of £15.5 million 2025-26</a:t>
            </a:r>
          </a:p>
          <a:p>
            <a:pPr eaLnBrk="1" hangingPunct="1">
              <a:buClr>
                <a:srgbClr val="D12A79"/>
              </a:buClr>
              <a:buFont typeface="Arial" charset="0"/>
              <a:buChar char="•"/>
              <a:defRPr/>
            </a:pPr>
            <a:r>
              <a:rPr lang="en-GB" altLang="en-US" b="1" dirty="0">
                <a:solidFill>
                  <a:schemeClr val="accent2"/>
                </a:solidFill>
                <a:latin typeface="+mj-lt"/>
                <a:cs typeface="Arial" charset="0"/>
              </a:rPr>
              <a:t>1838 people supported 2025-6, around 5000 death a year in Sheffield</a:t>
            </a:r>
          </a:p>
        </p:txBody>
      </p:sp>
      <p:sp>
        <p:nvSpPr>
          <p:cNvPr id="2" name="Rectangle 1">
            <a:extLst>
              <a:ext uri="{FF2B5EF4-FFF2-40B4-BE49-F238E27FC236}">
                <a16:creationId xmlns:a16="http://schemas.microsoft.com/office/drawing/2014/main" id="{1BC8FE4C-BC91-F35B-3CA5-03BC40A981EF}"/>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E1C721CE-2FB8-49D5-4DBB-0BC9C7F12E93}"/>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A6CEE0A9-ECD1-D5FA-7102-5830F5C3C1E4}"/>
              </a:ext>
            </a:extLst>
          </p:cNvPr>
          <p:cNvPicPr>
            <a:picLocks noChangeAspect="1"/>
          </p:cNvPicPr>
          <p:nvPr/>
        </p:nvPicPr>
        <p:blipFill rotWithShape="1">
          <a:blip r:embed="rId3"/>
          <a:srcRect b="24551"/>
          <a:stretch/>
        </p:blipFill>
        <p:spPr>
          <a:xfrm>
            <a:off x="216129" y="249050"/>
            <a:ext cx="2393099" cy="1039754"/>
          </a:xfrm>
          <a:prstGeom prst="rect">
            <a:avLst/>
          </a:prstGeom>
        </p:spPr>
      </p:pic>
    </p:spTree>
    <p:extLst>
      <p:ext uri="{BB962C8B-B14F-4D97-AF65-F5344CB8AC3E}">
        <p14:creationId xmlns:p14="http://schemas.microsoft.com/office/powerpoint/2010/main" val="1190697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91563" y="1633695"/>
            <a:ext cx="6172200" cy="315516"/>
          </a:xfrm>
        </p:spPr>
        <p:txBody>
          <a:bodyPr rtlCol="0">
            <a:normAutofit fontScale="90000"/>
          </a:bodyPr>
          <a:lstStyle/>
          <a:p>
            <a:pPr eaLnBrk="1" fontAlgn="auto" hangingPunct="1">
              <a:spcBef>
                <a:spcPct val="50000"/>
              </a:spcBef>
              <a:spcAft>
                <a:spcPts val="0"/>
              </a:spcAft>
              <a:defRPr/>
            </a:pPr>
            <a:r>
              <a:rPr lang="en-GB" altLang="en-US" sz="2400" dirty="0">
                <a:solidFill>
                  <a:srgbClr val="D12A79"/>
                </a:solidFill>
                <a:latin typeface="+mj-lt"/>
                <a:ea typeface="+mn-ea"/>
                <a:cs typeface="+mn-cs"/>
              </a:rPr>
              <a:t>Themes from feedback</a:t>
            </a:r>
          </a:p>
        </p:txBody>
      </p:sp>
      <p:sp>
        <p:nvSpPr>
          <p:cNvPr id="25603" name="Rectangle 3"/>
          <p:cNvSpPr>
            <a:spLocks noGrp="1" noChangeArrowheads="1"/>
          </p:cNvSpPr>
          <p:nvPr>
            <p:ph idx="1"/>
          </p:nvPr>
        </p:nvSpPr>
        <p:spPr>
          <a:xfrm>
            <a:off x="231607" y="2509901"/>
            <a:ext cx="11804680" cy="3186113"/>
          </a:xfrm>
        </p:spPr>
        <p:txBody>
          <a:bodyPr/>
          <a:lstStyle/>
          <a:p>
            <a:endParaRPr lang="en-GB" b="1" dirty="0">
              <a:highlight>
                <a:srgbClr val="FFFF00"/>
              </a:highlight>
            </a:endParaRPr>
          </a:p>
          <a:p>
            <a:endParaRPr lang="en-GB" b="1" dirty="0"/>
          </a:p>
          <a:p>
            <a:endParaRPr lang="en-GB" b="1" dirty="0"/>
          </a:p>
          <a:p>
            <a:endParaRPr lang="en-GB" b="1" dirty="0"/>
          </a:p>
          <a:p>
            <a:endParaRPr lang="en-GB" b="1" dirty="0"/>
          </a:p>
          <a:p>
            <a:endParaRPr lang="en-GB" dirty="0"/>
          </a:p>
          <a:p>
            <a:pPr eaLnBrk="1" hangingPunct="1">
              <a:buClr>
                <a:srgbClr val="D12A79"/>
              </a:buClr>
              <a:buFont typeface="Arial" charset="0"/>
              <a:buChar char="•"/>
              <a:defRPr/>
            </a:pPr>
            <a:endParaRPr lang="en-GB" altLang="en-US" b="1" dirty="0">
              <a:solidFill>
                <a:srgbClr val="D12A79"/>
              </a:solidFill>
              <a:latin typeface="+mj-lt"/>
              <a:cs typeface="Arial" charset="0"/>
            </a:endParaRPr>
          </a:p>
          <a:p>
            <a:pPr eaLnBrk="1" hangingPunct="1">
              <a:buClr>
                <a:srgbClr val="D12A79"/>
              </a:buClr>
              <a:buFont typeface="Arial" charset="0"/>
              <a:buChar char="•"/>
              <a:defRPr/>
            </a:pPr>
            <a:endParaRPr lang="en-GB" altLang="en-US" b="1" dirty="0">
              <a:solidFill>
                <a:srgbClr val="D12A79"/>
              </a:solidFill>
              <a:latin typeface="+mj-lt"/>
              <a:cs typeface="Arial" charset="0"/>
            </a:endParaRPr>
          </a:p>
        </p:txBody>
      </p:sp>
      <p:sp>
        <p:nvSpPr>
          <p:cNvPr id="2" name="Rectangle 1">
            <a:extLst>
              <a:ext uri="{FF2B5EF4-FFF2-40B4-BE49-F238E27FC236}">
                <a16:creationId xmlns:a16="http://schemas.microsoft.com/office/drawing/2014/main" id="{BE2B2982-70E8-40B4-8E14-CCE65A402CFA}"/>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045985F6-1D7D-4838-8819-32CBDAF526D7}"/>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92678073-D13D-4E17-9E7C-DE4977B76B7A}"/>
              </a:ext>
            </a:extLst>
          </p:cNvPr>
          <p:cNvPicPr>
            <a:picLocks noChangeAspect="1"/>
          </p:cNvPicPr>
          <p:nvPr/>
        </p:nvPicPr>
        <p:blipFill rotWithShape="1">
          <a:blip r:embed="rId4"/>
          <a:srcRect b="24551"/>
          <a:stretch/>
        </p:blipFill>
        <p:spPr>
          <a:xfrm>
            <a:off x="216129" y="249050"/>
            <a:ext cx="2393099" cy="1039754"/>
          </a:xfrm>
          <a:prstGeom prst="rect">
            <a:avLst/>
          </a:prstGeom>
        </p:spPr>
      </p:pic>
      <p:sp>
        <p:nvSpPr>
          <p:cNvPr id="3" name="TextBox 2">
            <a:extLst>
              <a:ext uri="{FF2B5EF4-FFF2-40B4-BE49-F238E27FC236}">
                <a16:creationId xmlns:a16="http://schemas.microsoft.com/office/drawing/2014/main" id="{6A218B6E-101D-40B6-8E1C-293ACF19CC36}"/>
              </a:ext>
            </a:extLst>
          </p:cNvPr>
          <p:cNvSpPr txBox="1"/>
          <p:nvPr/>
        </p:nvSpPr>
        <p:spPr>
          <a:xfrm>
            <a:off x="155713" y="1786905"/>
            <a:ext cx="11541211" cy="3186113"/>
          </a:xfrm>
          <a:prstGeom prst="rect">
            <a:avLst/>
          </a:prstGeom>
          <a:noFill/>
        </p:spPr>
        <p:txBody>
          <a:bodyPr wrap="square" lIns="0" tIns="0" rIns="0" bIns="0" rtlCol="0">
            <a:noAutofit/>
          </a:bodyPr>
          <a:lstStyle/>
          <a:p>
            <a:endParaRPr lang="en-GB" dirty="0"/>
          </a:p>
          <a:p>
            <a:r>
              <a:rPr lang="en-GB" b="1" dirty="0"/>
              <a:t>Strong value placed on specialist palliative care support</a:t>
            </a:r>
            <a:r>
              <a:rPr lang="en-GB" dirty="0"/>
              <a:t>, particularly for complex symptom management, community reviews, day services, and hospice care.</a:t>
            </a:r>
          </a:p>
          <a:p>
            <a:r>
              <a:rPr lang="en-GB" b="1" dirty="0"/>
              <a:t>Communication is the main area for improvement</a:t>
            </a:r>
            <a:r>
              <a:rPr lang="en-GB" dirty="0"/>
              <a:t>, with GPs preferring direct conversations, quicker advice, named contacts, and proactive phone calls rather than delayed letters.</a:t>
            </a:r>
          </a:p>
          <a:p>
            <a:r>
              <a:rPr lang="en-GB" b="1" dirty="0"/>
              <a:t>Closer multidisciplinary working is desired</a:t>
            </a:r>
            <a:r>
              <a:rPr lang="en-GB" dirty="0"/>
              <a:t>, including neighbourhood meetings, virtual case discussions, and opportunities to discuss complex patients jointly.</a:t>
            </a:r>
          </a:p>
          <a:p>
            <a:r>
              <a:rPr lang="en-GB" b="1" dirty="0"/>
              <a:t>Education remains a priority</a:t>
            </a:r>
            <a:r>
              <a:rPr lang="en-GB" dirty="0"/>
              <a:t>, with high interest in face-to-face teaching, Project ECHO sessions, e-learning, and case-based learning.</a:t>
            </a:r>
          </a:p>
          <a:p>
            <a:r>
              <a:rPr lang="en-GB" b="1" dirty="0"/>
              <a:t>Awareness of services and referral pathways varies</a:t>
            </a:r>
            <a:r>
              <a:rPr lang="en-GB" dirty="0"/>
              <a:t>, with some GPs seeking greater clarity on available services, referral criteria, and expected response times.</a:t>
            </a:r>
          </a:p>
          <a:p>
            <a:r>
              <a:rPr lang="en-GB" b="1" dirty="0"/>
              <a:t>Primary care capacity is a significant constraint</a:t>
            </a:r>
            <a:r>
              <a:rPr lang="en-GB" dirty="0"/>
              <a:t>, limiting the ability of practices to provide proactive palliative care despite commitment to delivering high-quality end-of-life care.</a:t>
            </a:r>
          </a:p>
        </p:txBody>
      </p:sp>
    </p:spTree>
    <p:extLst>
      <p:ext uri="{BB962C8B-B14F-4D97-AF65-F5344CB8AC3E}">
        <p14:creationId xmlns:p14="http://schemas.microsoft.com/office/powerpoint/2010/main" val="1197070054"/>
      </p:ext>
    </p:extLst>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31607" y="1882746"/>
            <a:ext cx="6172200" cy="315516"/>
          </a:xfrm>
        </p:spPr>
        <p:txBody>
          <a:bodyPr rtlCol="0">
            <a:normAutofit fontScale="90000"/>
          </a:bodyPr>
          <a:lstStyle/>
          <a:p>
            <a:pPr eaLnBrk="1" fontAlgn="auto" hangingPunct="1">
              <a:spcBef>
                <a:spcPct val="50000"/>
              </a:spcBef>
              <a:spcAft>
                <a:spcPts val="0"/>
              </a:spcAft>
              <a:defRPr/>
            </a:pPr>
            <a:r>
              <a:rPr lang="en-GB" altLang="en-US" sz="2400" dirty="0">
                <a:solidFill>
                  <a:srgbClr val="D12A79"/>
                </a:solidFill>
                <a:latin typeface="+mj-lt"/>
                <a:ea typeface="+mn-ea"/>
                <a:cs typeface="+mn-cs"/>
              </a:rPr>
              <a:t>How to refer and referral criteria </a:t>
            </a:r>
          </a:p>
        </p:txBody>
      </p:sp>
      <p:sp>
        <p:nvSpPr>
          <p:cNvPr id="25603" name="Rectangle 3"/>
          <p:cNvSpPr>
            <a:spLocks noGrp="1" noChangeArrowheads="1"/>
          </p:cNvSpPr>
          <p:nvPr>
            <p:ph idx="1"/>
          </p:nvPr>
        </p:nvSpPr>
        <p:spPr>
          <a:xfrm>
            <a:off x="216129" y="2306870"/>
            <a:ext cx="11804680" cy="3186113"/>
          </a:xfrm>
        </p:spPr>
        <p:txBody>
          <a:bodyPr/>
          <a:lstStyle/>
          <a:p>
            <a:r>
              <a:rPr lang="en-GB" b="1" dirty="0"/>
              <a:t>Inclusion criteria:</a:t>
            </a:r>
            <a:endParaRPr lang="en-GB" dirty="0"/>
          </a:p>
          <a:p>
            <a:r>
              <a:rPr lang="en-GB" dirty="0"/>
              <a:t>Patient is 18 years old or above.</a:t>
            </a:r>
          </a:p>
          <a:p>
            <a:r>
              <a:rPr lang="en-GB" dirty="0"/>
              <a:t>Patient is registered with a Sheffield GP practice.</a:t>
            </a:r>
          </a:p>
          <a:p>
            <a:r>
              <a:rPr lang="en-GB" dirty="0"/>
              <a:t>Patient has given consent for referral, or a referral has been made following a best interest decision.</a:t>
            </a:r>
          </a:p>
          <a:p>
            <a:r>
              <a:rPr lang="en-GB" dirty="0"/>
              <a:t>Diagnosis of a life-limiting illness (such as a cancer diagnosis and/or non-cancer diagnoses, such as heart, respiratory, renal and liver failure, and neurological diagnoses like motor neurone disease).</a:t>
            </a:r>
          </a:p>
          <a:p>
            <a:r>
              <a:rPr lang="en-GB" dirty="0"/>
              <a:t>Complex symptoms </a:t>
            </a:r>
            <a:r>
              <a:rPr lang="en-GB" b="1" dirty="0"/>
              <a:t>associated with that diagnosis</a:t>
            </a:r>
            <a:r>
              <a:rPr lang="en-GB" dirty="0"/>
              <a:t>, including physical, emotional and/or psychosocial issues that cannot be managed by the team currently responsible for care (this may include disease-specific team and/or the primary care team). This can include severe or uncontrolled symptoms, such as pain, nausea, breathlessness, functional decline and psychological distress.</a:t>
            </a:r>
          </a:p>
          <a:p>
            <a:r>
              <a:rPr lang="en-GB" dirty="0"/>
              <a:t>Last days of life with complex needs or rapid deterioration, causing distress to the patient and/or their family, where the patient’s preferred place of death is a hospice.</a:t>
            </a:r>
          </a:p>
          <a:p>
            <a:pPr marL="0" indent="0">
              <a:buNone/>
            </a:pPr>
            <a:endParaRPr lang="en-GB" b="1" dirty="0"/>
          </a:p>
          <a:p>
            <a:endParaRPr lang="en-GB" b="1" dirty="0"/>
          </a:p>
          <a:p>
            <a:endParaRPr lang="en-GB" b="1" dirty="0"/>
          </a:p>
          <a:p>
            <a:endParaRPr lang="en-GB" b="1" dirty="0"/>
          </a:p>
          <a:p>
            <a:endParaRPr lang="en-GB" b="1" dirty="0"/>
          </a:p>
          <a:p>
            <a:endParaRPr lang="en-GB" dirty="0"/>
          </a:p>
          <a:p>
            <a:pPr eaLnBrk="1" hangingPunct="1">
              <a:buClr>
                <a:srgbClr val="D12A79"/>
              </a:buClr>
              <a:buFont typeface="Arial" charset="0"/>
              <a:buChar char="•"/>
              <a:defRPr/>
            </a:pPr>
            <a:endParaRPr lang="en-GB" altLang="en-US" b="1" dirty="0">
              <a:solidFill>
                <a:srgbClr val="D12A79"/>
              </a:solidFill>
              <a:latin typeface="+mj-lt"/>
              <a:cs typeface="Arial" charset="0"/>
            </a:endParaRPr>
          </a:p>
          <a:p>
            <a:pPr eaLnBrk="1" hangingPunct="1">
              <a:buClr>
                <a:srgbClr val="D12A79"/>
              </a:buClr>
              <a:buFont typeface="Arial" charset="0"/>
              <a:buChar char="•"/>
              <a:defRPr/>
            </a:pPr>
            <a:endParaRPr lang="en-GB" altLang="en-US" b="1" dirty="0">
              <a:solidFill>
                <a:srgbClr val="D12A79"/>
              </a:solidFill>
              <a:latin typeface="+mj-lt"/>
              <a:cs typeface="Arial" charset="0"/>
            </a:endParaRPr>
          </a:p>
        </p:txBody>
      </p:sp>
      <p:sp>
        <p:nvSpPr>
          <p:cNvPr id="2" name="Rectangle 1">
            <a:extLst>
              <a:ext uri="{FF2B5EF4-FFF2-40B4-BE49-F238E27FC236}">
                <a16:creationId xmlns:a16="http://schemas.microsoft.com/office/drawing/2014/main" id="{BE2B2982-70E8-40B4-8E14-CCE65A402CFA}"/>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045985F6-1D7D-4838-8819-32CBDAF526D7}"/>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92678073-D13D-4E17-9E7C-DE4977B76B7A}"/>
              </a:ext>
            </a:extLst>
          </p:cNvPr>
          <p:cNvPicPr>
            <a:picLocks noChangeAspect="1"/>
          </p:cNvPicPr>
          <p:nvPr/>
        </p:nvPicPr>
        <p:blipFill rotWithShape="1">
          <a:blip r:embed="rId4"/>
          <a:srcRect b="24551"/>
          <a:stretch/>
        </p:blipFill>
        <p:spPr>
          <a:xfrm>
            <a:off x="216129" y="249050"/>
            <a:ext cx="2393099" cy="1039754"/>
          </a:xfrm>
          <a:prstGeom prst="rect">
            <a:avLst/>
          </a:prstGeom>
        </p:spPr>
      </p:pic>
    </p:spTree>
    <p:extLst>
      <p:ext uri="{BB962C8B-B14F-4D97-AF65-F5344CB8AC3E}">
        <p14:creationId xmlns:p14="http://schemas.microsoft.com/office/powerpoint/2010/main" val="2608485705"/>
      </p:ext>
    </p:extLst>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171191" y="1537854"/>
            <a:ext cx="11804680" cy="3532946"/>
          </a:xfrm>
        </p:spPr>
        <p:txBody>
          <a:bodyPr/>
          <a:lstStyle/>
          <a:p>
            <a:r>
              <a:rPr lang="en-GB" b="1" dirty="0"/>
              <a:t>Exclusion criteria:</a:t>
            </a:r>
            <a:endParaRPr lang="en-GB" dirty="0"/>
          </a:p>
          <a:p>
            <a:r>
              <a:rPr lang="en-GB" sz="1600" dirty="0"/>
              <a:t>Patients who </a:t>
            </a:r>
            <a:r>
              <a:rPr lang="en-GB" sz="1600" b="1" dirty="0"/>
              <a:t>decline referral or are unaware of it being made.</a:t>
            </a:r>
          </a:p>
          <a:p>
            <a:r>
              <a:rPr lang="en-GB" sz="1600" dirty="0"/>
              <a:t>Patients who are unaware of their diagnosis or prognosis.</a:t>
            </a:r>
          </a:p>
          <a:p>
            <a:r>
              <a:rPr lang="en-GB" sz="1600" dirty="0"/>
              <a:t>Patients with chronic stable disease or disability, with a life expectancy of several years.</a:t>
            </a:r>
          </a:p>
          <a:p>
            <a:r>
              <a:rPr lang="en-GB" sz="1600" dirty="0"/>
              <a:t>Patients with </a:t>
            </a:r>
            <a:r>
              <a:rPr lang="en-GB" sz="1600" b="1" dirty="0"/>
              <a:t>chronic pain problems</a:t>
            </a:r>
            <a:r>
              <a:rPr lang="en-GB" sz="1600" dirty="0"/>
              <a:t>, such as arthritis, that are not caused by their progressive terminal disease.</a:t>
            </a:r>
          </a:p>
          <a:p>
            <a:r>
              <a:rPr lang="en-GB" sz="1600" dirty="0"/>
              <a:t>Patients whose problems are primarily psychological and need a referral for specialist psychiatric support / treatment.</a:t>
            </a:r>
          </a:p>
          <a:p>
            <a:r>
              <a:rPr lang="en-GB" sz="1600" dirty="0"/>
              <a:t>Those requiring respite or a long-term social care placement.</a:t>
            </a:r>
          </a:p>
          <a:p>
            <a:endParaRPr lang="en-GB" sz="1600" dirty="0"/>
          </a:p>
          <a:p>
            <a:endParaRPr lang="en-GB" sz="1600" dirty="0"/>
          </a:p>
          <a:p>
            <a:r>
              <a:rPr lang="en-GB" sz="1600" dirty="0"/>
              <a:t>We hold a referral meeting every day to review new referrals and patients on the waiting list. Patients are triaged according to clinical need, not length of time waiting. If a patient’s condition changes please tell us. </a:t>
            </a:r>
          </a:p>
          <a:p>
            <a:r>
              <a:rPr lang="en-GB" sz="1600" dirty="0"/>
              <a:t>We process referrals and admit patients 7 days a week. If a patient requires urgent same-day admission, please call </a:t>
            </a:r>
            <a:r>
              <a:rPr lang="en-GB" sz="1600" b="1" dirty="0"/>
              <a:t>0114 235 7663 </a:t>
            </a:r>
            <a:r>
              <a:rPr lang="en-GB" sz="1600" dirty="0"/>
              <a:t>and ask to speak to the Community Coordinating Nurse.</a:t>
            </a:r>
          </a:p>
          <a:p>
            <a:endParaRPr lang="en-GB" sz="1600" dirty="0"/>
          </a:p>
          <a:p>
            <a:r>
              <a:rPr lang="en-GB" sz="1600" dirty="0"/>
              <a:t>We understand that some patients may have specialist needs that do not fall within the categories listed. If you are unsure, we welcome a phone call to discuss their situation and how we can best support them. Please call </a:t>
            </a:r>
            <a:r>
              <a:rPr lang="en-GB" sz="1600" b="1" dirty="0"/>
              <a:t>0114 236 9911 </a:t>
            </a:r>
            <a:r>
              <a:rPr lang="en-GB" sz="1600" dirty="0"/>
              <a:t>and ask to speak to the Senior Clinician in the relevant area.</a:t>
            </a:r>
          </a:p>
          <a:p>
            <a:endParaRPr lang="en-GB" b="1" dirty="0"/>
          </a:p>
          <a:p>
            <a:endParaRPr lang="en-GB" b="1" dirty="0"/>
          </a:p>
          <a:p>
            <a:endParaRPr lang="en-GB" b="1" dirty="0"/>
          </a:p>
          <a:p>
            <a:endParaRPr lang="en-GB" b="1" dirty="0"/>
          </a:p>
          <a:p>
            <a:endParaRPr lang="en-GB" b="1" dirty="0"/>
          </a:p>
          <a:p>
            <a:endParaRPr lang="en-GB" dirty="0"/>
          </a:p>
          <a:p>
            <a:pPr eaLnBrk="1" hangingPunct="1">
              <a:buClr>
                <a:srgbClr val="D12A79"/>
              </a:buClr>
              <a:buFont typeface="Arial" charset="0"/>
              <a:buChar char="•"/>
              <a:defRPr/>
            </a:pPr>
            <a:endParaRPr lang="en-GB" altLang="en-US" b="1" dirty="0">
              <a:solidFill>
                <a:srgbClr val="D12A79"/>
              </a:solidFill>
              <a:latin typeface="+mj-lt"/>
              <a:cs typeface="Arial" charset="0"/>
            </a:endParaRPr>
          </a:p>
          <a:p>
            <a:pPr eaLnBrk="1" hangingPunct="1">
              <a:buClr>
                <a:srgbClr val="D12A79"/>
              </a:buClr>
              <a:buFont typeface="Arial" charset="0"/>
              <a:buChar char="•"/>
              <a:defRPr/>
            </a:pPr>
            <a:endParaRPr lang="en-GB" altLang="en-US" b="1" dirty="0">
              <a:solidFill>
                <a:srgbClr val="D12A79"/>
              </a:solidFill>
              <a:latin typeface="+mj-lt"/>
              <a:cs typeface="Arial" charset="0"/>
            </a:endParaRPr>
          </a:p>
        </p:txBody>
      </p:sp>
      <p:sp>
        <p:nvSpPr>
          <p:cNvPr id="2" name="Rectangle 1">
            <a:extLst>
              <a:ext uri="{FF2B5EF4-FFF2-40B4-BE49-F238E27FC236}">
                <a16:creationId xmlns:a16="http://schemas.microsoft.com/office/drawing/2014/main" id="{BE2B2982-70E8-40B4-8E14-CCE65A402CFA}"/>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045985F6-1D7D-4838-8819-32CBDAF526D7}"/>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92678073-D13D-4E17-9E7C-DE4977B76B7A}"/>
              </a:ext>
            </a:extLst>
          </p:cNvPr>
          <p:cNvPicPr>
            <a:picLocks noChangeAspect="1"/>
          </p:cNvPicPr>
          <p:nvPr/>
        </p:nvPicPr>
        <p:blipFill rotWithShape="1">
          <a:blip r:embed="rId4"/>
          <a:srcRect b="24551"/>
          <a:stretch/>
        </p:blipFill>
        <p:spPr>
          <a:xfrm>
            <a:off x="216129" y="249050"/>
            <a:ext cx="2393099" cy="1039754"/>
          </a:xfrm>
          <a:prstGeom prst="rect">
            <a:avLst/>
          </a:prstGeom>
        </p:spPr>
      </p:pic>
    </p:spTree>
    <p:extLst>
      <p:ext uri="{BB962C8B-B14F-4D97-AF65-F5344CB8AC3E}">
        <p14:creationId xmlns:p14="http://schemas.microsoft.com/office/powerpoint/2010/main" val="889924255"/>
      </p:ext>
    </p:extLst>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31607" y="1882746"/>
            <a:ext cx="6172200" cy="315516"/>
          </a:xfrm>
        </p:spPr>
        <p:txBody>
          <a:bodyPr rtlCol="0">
            <a:normAutofit fontScale="90000"/>
          </a:bodyPr>
          <a:lstStyle/>
          <a:p>
            <a:pPr eaLnBrk="1" fontAlgn="auto" hangingPunct="1">
              <a:spcBef>
                <a:spcPct val="50000"/>
              </a:spcBef>
              <a:spcAft>
                <a:spcPts val="0"/>
              </a:spcAft>
              <a:defRPr/>
            </a:pPr>
            <a:r>
              <a:rPr lang="en-GB" altLang="en-US" sz="2400" dirty="0">
                <a:solidFill>
                  <a:srgbClr val="D12A79"/>
                </a:solidFill>
                <a:latin typeface="+mj-lt"/>
                <a:ea typeface="+mn-ea"/>
                <a:cs typeface="+mn-cs"/>
              </a:rPr>
              <a:t>How to refer?</a:t>
            </a:r>
          </a:p>
        </p:txBody>
      </p:sp>
      <p:sp>
        <p:nvSpPr>
          <p:cNvPr id="25603" name="Rectangle 3"/>
          <p:cNvSpPr>
            <a:spLocks noGrp="1" noChangeArrowheads="1"/>
          </p:cNvSpPr>
          <p:nvPr>
            <p:ph idx="1"/>
          </p:nvPr>
        </p:nvSpPr>
        <p:spPr>
          <a:xfrm>
            <a:off x="231607" y="2509901"/>
            <a:ext cx="11504816" cy="3186113"/>
          </a:xfrm>
        </p:spPr>
        <p:txBody>
          <a:bodyPr/>
          <a:lstStyle/>
          <a:p>
            <a:r>
              <a:rPr lang="en-GB" dirty="0"/>
              <a:t>To access our clinical care, patients must be over 18, need a referral from a healthcare professional and a diagnosis of a progressive illness with no known cure. If you feel your patient would benefit from our services, you can </a:t>
            </a:r>
            <a:r>
              <a:rPr lang="en-GB" b="1" dirty="0"/>
              <a:t>make a referral using this form.</a:t>
            </a:r>
          </a:p>
          <a:p>
            <a:endParaRPr lang="en-GB" b="1" dirty="0"/>
          </a:p>
          <a:p>
            <a:endParaRPr lang="en-GB" b="1" dirty="0"/>
          </a:p>
          <a:p>
            <a:endParaRPr lang="en-GB" b="1" dirty="0"/>
          </a:p>
          <a:p>
            <a:endParaRPr lang="en-GB" b="1" dirty="0"/>
          </a:p>
          <a:p>
            <a:endParaRPr lang="en-GB" b="1" dirty="0"/>
          </a:p>
          <a:p>
            <a:endParaRPr lang="en-GB" dirty="0"/>
          </a:p>
          <a:p>
            <a:pPr eaLnBrk="1" hangingPunct="1">
              <a:buClr>
                <a:srgbClr val="D12A79"/>
              </a:buClr>
              <a:buFont typeface="Arial" charset="0"/>
              <a:buChar char="•"/>
              <a:defRPr/>
            </a:pPr>
            <a:endParaRPr lang="en-GB" altLang="en-US" b="1" dirty="0">
              <a:solidFill>
                <a:srgbClr val="D12A79"/>
              </a:solidFill>
              <a:latin typeface="+mj-lt"/>
              <a:cs typeface="Arial" charset="0"/>
            </a:endParaRPr>
          </a:p>
          <a:p>
            <a:pPr eaLnBrk="1" hangingPunct="1">
              <a:buClr>
                <a:srgbClr val="D12A79"/>
              </a:buClr>
              <a:buFont typeface="Arial" charset="0"/>
              <a:buChar char="•"/>
              <a:defRPr/>
            </a:pPr>
            <a:endParaRPr lang="en-GB" altLang="en-US" b="1" dirty="0">
              <a:solidFill>
                <a:srgbClr val="D12A79"/>
              </a:solidFill>
              <a:latin typeface="+mj-lt"/>
              <a:cs typeface="Arial" charset="0"/>
            </a:endParaRPr>
          </a:p>
        </p:txBody>
      </p:sp>
      <p:sp>
        <p:nvSpPr>
          <p:cNvPr id="2" name="Rectangle 1">
            <a:extLst>
              <a:ext uri="{FF2B5EF4-FFF2-40B4-BE49-F238E27FC236}">
                <a16:creationId xmlns:a16="http://schemas.microsoft.com/office/drawing/2014/main" id="{BE2B2982-70E8-40B4-8E14-CCE65A402CFA}"/>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045985F6-1D7D-4838-8819-32CBDAF526D7}"/>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92678073-D13D-4E17-9E7C-DE4977B76B7A}"/>
              </a:ext>
            </a:extLst>
          </p:cNvPr>
          <p:cNvPicPr>
            <a:picLocks noChangeAspect="1"/>
          </p:cNvPicPr>
          <p:nvPr/>
        </p:nvPicPr>
        <p:blipFill rotWithShape="1">
          <a:blip r:embed="rId3"/>
          <a:srcRect b="24551"/>
          <a:stretch/>
        </p:blipFill>
        <p:spPr>
          <a:xfrm>
            <a:off x="216129" y="249050"/>
            <a:ext cx="2393099" cy="1039754"/>
          </a:xfrm>
          <a:prstGeom prst="rect">
            <a:avLst/>
          </a:prstGeom>
        </p:spPr>
      </p:pic>
      <p:pic>
        <p:nvPicPr>
          <p:cNvPr id="3" name="Picture 2">
            <a:extLst>
              <a:ext uri="{FF2B5EF4-FFF2-40B4-BE49-F238E27FC236}">
                <a16:creationId xmlns:a16="http://schemas.microsoft.com/office/drawing/2014/main" id="{6694733A-747E-4292-B140-9C090907DFA8}"/>
              </a:ext>
            </a:extLst>
          </p:cNvPr>
          <p:cNvPicPr>
            <a:picLocks noChangeAspect="1"/>
          </p:cNvPicPr>
          <p:nvPr/>
        </p:nvPicPr>
        <p:blipFill>
          <a:blip r:embed="rId4"/>
          <a:stretch>
            <a:fillRect/>
          </a:stretch>
        </p:blipFill>
        <p:spPr>
          <a:xfrm>
            <a:off x="5238750" y="3179599"/>
            <a:ext cx="6638925" cy="3362885"/>
          </a:xfrm>
          <a:prstGeom prst="rect">
            <a:avLst/>
          </a:prstGeom>
        </p:spPr>
      </p:pic>
    </p:spTree>
    <p:extLst>
      <p:ext uri="{BB962C8B-B14F-4D97-AF65-F5344CB8AC3E}">
        <p14:creationId xmlns:p14="http://schemas.microsoft.com/office/powerpoint/2010/main" val="31347190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0BC78ED-D122-4E72-85CD-EA9BBC01A330}"/>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B991890-0746-4EF1-8CFB-ED5E092BB5E2}"/>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894A719B-E0A7-4F79-8288-B96D417E7E9D}"/>
              </a:ext>
            </a:extLst>
          </p:cNvPr>
          <p:cNvPicPr>
            <a:picLocks noChangeAspect="1"/>
          </p:cNvPicPr>
          <p:nvPr/>
        </p:nvPicPr>
        <p:blipFill rotWithShape="1">
          <a:blip r:embed="rId3"/>
          <a:srcRect b="24551"/>
          <a:stretch/>
        </p:blipFill>
        <p:spPr>
          <a:xfrm>
            <a:off x="216129" y="249050"/>
            <a:ext cx="2393099" cy="1039754"/>
          </a:xfrm>
          <a:prstGeom prst="rect">
            <a:avLst/>
          </a:prstGeom>
        </p:spPr>
      </p:pic>
      <p:pic>
        <p:nvPicPr>
          <p:cNvPr id="3" name="Picture 2">
            <a:extLst>
              <a:ext uri="{FF2B5EF4-FFF2-40B4-BE49-F238E27FC236}">
                <a16:creationId xmlns:a16="http://schemas.microsoft.com/office/drawing/2014/main" id="{B1B8A246-0157-46A0-A736-64020DC70C61}"/>
              </a:ext>
            </a:extLst>
          </p:cNvPr>
          <p:cNvPicPr>
            <a:picLocks noChangeAspect="1"/>
          </p:cNvPicPr>
          <p:nvPr/>
        </p:nvPicPr>
        <p:blipFill>
          <a:blip r:embed="rId4"/>
          <a:srcRect b="14175"/>
          <a:stretch>
            <a:fillRect/>
          </a:stretch>
        </p:blipFill>
        <p:spPr>
          <a:xfrm>
            <a:off x="428368" y="1537854"/>
            <a:ext cx="10873945" cy="3875394"/>
          </a:xfrm>
          <a:prstGeom prst="rect">
            <a:avLst/>
          </a:prstGeom>
        </p:spPr>
      </p:pic>
      <p:sp>
        <p:nvSpPr>
          <p:cNvPr id="2" name="TextBox 1">
            <a:extLst>
              <a:ext uri="{FF2B5EF4-FFF2-40B4-BE49-F238E27FC236}">
                <a16:creationId xmlns:a16="http://schemas.microsoft.com/office/drawing/2014/main" id="{46FB7919-4C75-5A37-F017-A3D4FAD3805F}"/>
              </a:ext>
            </a:extLst>
          </p:cNvPr>
          <p:cNvSpPr txBox="1"/>
          <p:nvPr/>
        </p:nvSpPr>
        <p:spPr>
          <a:xfrm>
            <a:off x="1735976" y="5413248"/>
            <a:ext cx="1746504" cy="475488"/>
          </a:xfrm>
          <a:prstGeom prst="rect">
            <a:avLst/>
          </a:prstGeom>
          <a:noFill/>
        </p:spPr>
        <p:txBody>
          <a:bodyPr wrap="square" lIns="0" tIns="0" rIns="0" bIns="0" rtlCol="0">
            <a:noAutofit/>
          </a:bodyPr>
          <a:lstStyle/>
          <a:p>
            <a:r>
              <a:rPr lang="en-GB" sz="1200" dirty="0"/>
              <a:t>The Wilkes Institute for education and research</a:t>
            </a:r>
          </a:p>
        </p:txBody>
      </p:sp>
      <p:sp>
        <p:nvSpPr>
          <p:cNvPr id="7" name="TextBox 6">
            <a:extLst>
              <a:ext uri="{FF2B5EF4-FFF2-40B4-BE49-F238E27FC236}">
                <a16:creationId xmlns:a16="http://schemas.microsoft.com/office/drawing/2014/main" id="{4C5BF934-5E39-81C2-6A7F-EDDE165B479B}"/>
              </a:ext>
            </a:extLst>
          </p:cNvPr>
          <p:cNvSpPr txBox="1"/>
          <p:nvPr/>
        </p:nvSpPr>
        <p:spPr>
          <a:xfrm>
            <a:off x="4123944" y="5486400"/>
            <a:ext cx="1892808" cy="246888"/>
          </a:xfrm>
          <a:prstGeom prst="rect">
            <a:avLst/>
          </a:prstGeom>
          <a:noFill/>
        </p:spPr>
        <p:txBody>
          <a:bodyPr wrap="square" lIns="0" tIns="0" rIns="0" bIns="0" rtlCol="0">
            <a:noAutofit/>
          </a:bodyPr>
          <a:lstStyle/>
          <a:p>
            <a:r>
              <a:rPr lang="en-GB" sz="1200" dirty="0"/>
              <a:t>St Luke’s- Living well</a:t>
            </a:r>
          </a:p>
        </p:txBody>
      </p:sp>
      <p:sp>
        <p:nvSpPr>
          <p:cNvPr id="8" name="TextBox 7">
            <a:extLst>
              <a:ext uri="{FF2B5EF4-FFF2-40B4-BE49-F238E27FC236}">
                <a16:creationId xmlns:a16="http://schemas.microsoft.com/office/drawing/2014/main" id="{C3293EE8-631C-6132-0D87-ACA7097E7F26}"/>
              </a:ext>
            </a:extLst>
          </p:cNvPr>
          <p:cNvSpPr txBox="1"/>
          <p:nvPr/>
        </p:nvSpPr>
        <p:spPr>
          <a:xfrm>
            <a:off x="6327648" y="5422344"/>
            <a:ext cx="1746504" cy="315516"/>
          </a:xfrm>
          <a:prstGeom prst="rect">
            <a:avLst/>
          </a:prstGeom>
          <a:noFill/>
        </p:spPr>
        <p:txBody>
          <a:bodyPr wrap="square" lIns="0" tIns="0" rIns="0" bIns="0" rtlCol="0">
            <a:noAutofit/>
          </a:bodyPr>
          <a:lstStyle/>
          <a:p>
            <a:pPr algn="ctr"/>
            <a:r>
              <a:rPr lang="en-GB" sz="1200" dirty="0"/>
              <a:t>Integrated community team</a:t>
            </a:r>
          </a:p>
        </p:txBody>
      </p:sp>
      <p:sp>
        <p:nvSpPr>
          <p:cNvPr id="9" name="TextBox 8">
            <a:extLst>
              <a:ext uri="{FF2B5EF4-FFF2-40B4-BE49-F238E27FC236}">
                <a16:creationId xmlns:a16="http://schemas.microsoft.com/office/drawing/2014/main" id="{5FBD2BD2-4BCC-0D98-3C30-DF29C210F630}"/>
              </a:ext>
            </a:extLst>
          </p:cNvPr>
          <p:cNvSpPr txBox="1"/>
          <p:nvPr/>
        </p:nvSpPr>
        <p:spPr>
          <a:xfrm>
            <a:off x="8273920" y="5417772"/>
            <a:ext cx="2034400" cy="315516"/>
          </a:xfrm>
          <a:prstGeom prst="rect">
            <a:avLst/>
          </a:prstGeom>
          <a:noFill/>
        </p:spPr>
        <p:txBody>
          <a:bodyPr wrap="square" lIns="0" tIns="0" rIns="0" bIns="0" rtlCol="0">
            <a:noAutofit/>
          </a:bodyPr>
          <a:lstStyle/>
          <a:p>
            <a:pPr algn="ctr"/>
            <a:r>
              <a:rPr lang="en-GB" sz="1200" dirty="0"/>
              <a:t>In Patient Centre</a:t>
            </a:r>
          </a:p>
        </p:txBody>
      </p:sp>
    </p:spTree>
    <p:extLst>
      <p:ext uri="{BB962C8B-B14F-4D97-AF65-F5344CB8AC3E}">
        <p14:creationId xmlns:p14="http://schemas.microsoft.com/office/powerpoint/2010/main" val="21558959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35E81F5-3E86-D61C-8906-844B48A7F0D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5AF82ED-E5E3-D420-9148-94D5BC358A5E}"/>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44FE42C0-B93D-59D5-22DC-398CA9B79C39}"/>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2EF339CD-2F49-8495-6C4B-F213D5C023D1}"/>
              </a:ext>
            </a:extLst>
          </p:cNvPr>
          <p:cNvPicPr>
            <a:picLocks noChangeAspect="1"/>
          </p:cNvPicPr>
          <p:nvPr/>
        </p:nvPicPr>
        <p:blipFill rotWithShape="1">
          <a:blip r:embed="rId3"/>
          <a:srcRect b="24551"/>
          <a:stretch/>
        </p:blipFill>
        <p:spPr>
          <a:xfrm>
            <a:off x="216129" y="249050"/>
            <a:ext cx="2393099" cy="1039754"/>
          </a:xfrm>
          <a:prstGeom prst="rect">
            <a:avLst/>
          </a:prstGeom>
        </p:spPr>
      </p:pic>
      <p:graphicFrame>
        <p:nvGraphicFramePr>
          <p:cNvPr id="11" name="Content Placeholder 10">
            <a:extLst>
              <a:ext uri="{FF2B5EF4-FFF2-40B4-BE49-F238E27FC236}">
                <a16:creationId xmlns:a16="http://schemas.microsoft.com/office/drawing/2014/main" id="{6A1FEFCF-A559-67A7-7288-590A121CAA8A}"/>
              </a:ext>
            </a:extLst>
          </p:cNvPr>
          <p:cNvGraphicFramePr>
            <a:graphicFrameLocks noGrp="1"/>
          </p:cNvGraphicFramePr>
          <p:nvPr>
            <p:ph idx="1"/>
            <p:extLst>
              <p:ext uri="{D42A27DB-BD31-4B8C-83A1-F6EECF244321}">
                <p14:modId xmlns:p14="http://schemas.microsoft.com/office/powerpoint/2010/main" val="2284300012"/>
              </p:ext>
            </p:extLst>
          </p:nvPr>
        </p:nvGraphicFramePr>
        <p:xfrm>
          <a:off x="3477796" y="1229139"/>
          <a:ext cx="4386868" cy="5299468"/>
        </p:xfrm>
        <a:graphic>
          <a:graphicData uri="http://schemas.openxmlformats.org/drawingml/2006/table">
            <a:tbl>
              <a:tblPr firstRow="1" firstCol="1" bandRow="1">
                <a:tableStyleId>{2D5ABB26-0587-4C30-8999-92F81FD0307C}</a:tableStyleId>
              </a:tblPr>
              <a:tblGrid>
                <a:gridCol w="2611828">
                  <a:extLst>
                    <a:ext uri="{9D8B030D-6E8A-4147-A177-3AD203B41FA5}">
                      <a16:colId xmlns:a16="http://schemas.microsoft.com/office/drawing/2014/main" val="3737664978"/>
                    </a:ext>
                  </a:extLst>
                </a:gridCol>
                <a:gridCol w="1775040">
                  <a:extLst>
                    <a:ext uri="{9D8B030D-6E8A-4147-A177-3AD203B41FA5}">
                      <a16:colId xmlns:a16="http://schemas.microsoft.com/office/drawing/2014/main" val="1723646081"/>
                    </a:ext>
                  </a:extLst>
                </a:gridCol>
              </a:tblGrid>
              <a:tr h="478953">
                <a:tc gridSpan="2">
                  <a:txBody>
                    <a:bodyPr/>
                    <a:lstStyle/>
                    <a:p>
                      <a:pPr>
                        <a:lnSpc>
                          <a:spcPct val="115000"/>
                        </a:lnSpc>
                        <a:spcAft>
                          <a:spcPts val="800"/>
                        </a:spcAft>
                        <a:buNone/>
                      </a:pPr>
                      <a:r>
                        <a:rPr lang="en-GB" sz="900" b="1" kern="100">
                          <a:effectLst/>
                        </a:rPr>
                        <a:t> </a:t>
                      </a:r>
                      <a:endParaRPr lang="en-GB" sz="900" b="1" kern="10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extLst>
                  <a:ext uri="{0D108BD9-81ED-4DB2-BD59-A6C34878D82A}">
                    <a16:rowId xmlns:a16="http://schemas.microsoft.com/office/drawing/2014/main" val="15784526"/>
                  </a:ext>
                </a:extLst>
              </a:tr>
              <a:tr h="186397">
                <a:tc gridSpan="2">
                  <a:txBody>
                    <a:bodyPr/>
                    <a:lstStyle/>
                    <a:p>
                      <a:pPr algn="ctr">
                        <a:lnSpc>
                          <a:spcPct val="115000"/>
                        </a:lnSpc>
                        <a:spcAft>
                          <a:spcPts val="800"/>
                        </a:spcAft>
                        <a:buNone/>
                      </a:pPr>
                      <a:r>
                        <a:rPr lang="en-GB" sz="900" b="1" kern="100">
                          <a:effectLst/>
                        </a:rPr>
                        <a:t>St Lukes- Living well </a:t>
                      </a: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A499"/>
                    </a:solidFill>
                  </a:tcPr>
                </a:tc>
                <a:tc hMerge="1">
                  <a:txBody>
                    <a:bodyPr/>
                    <a:lstStyle/>
                    <a:p>
                      <a:endParaRPr lang="en-GB"/>
                    </a:p>
                  </a:txBody>
                  <a:tcPr/>
                </a:tc>
                <a:extLst>
                  <a:ext uri="{0D108BD9-81ED-4DB2-BD59-A6C34878D82A}">
                    <a16:rowId xmlns:a16="http://schemas.microsoft.com/office/drawing/2014/main" val="2712767431"/>
                  </a:ext>
                </a:extLst>
              </a:tr>
              <a:tr h="120802">
                <a:tc>
                  <a:txBody>
                    <a:bodyPr/>
                    <a:lstStyle/>
                    <a:p>
                      <a:pPr algn="ctr">
                        <a:lnSpc>
                          <a:spcPct val="115000"/>
                        </a:lnSpc>
                        <a:spcAft>
                          <a:spcPts val="800"/>
                        </a:spcAft>
                        <a:buNone/>
                      </a:pPr>
                      <a:r>
                        <a:rPr lang="en-GB" sz="900" b="1" kern="100" dirty="0">
                          <a:effectLst/>
                        </a:rPr>
                        <a:t>Advice from our social prescriber benefits and blue badge </a:t>
                      </a: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800"/>
                        </a:spcAft>
                        <a:buNone/>
                      </a:pPr>
                      <a:r>
                        <a:rPr lang="en-GB" sz="900" b="1" kern="100">
                          <a:effectLst/>
                        </a:rPr>
                        <a:t>Weekly carers cafe</a:t>
                      </a:r>
                      <a:endParaRPr lang="en-GB" sz="900" b="1" kern="10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47325756"/>
                  </a:ext>
                </a:extLst>
              </a:tr>
              <a:tr h="162023">
                <a:tc>
                  <a:txBody>
                    <a:bodyPr/>
                    <a:lstStyle/>
                    <a:p>
                      <a:pPr algn="ctr">
                        <a:lnSpc>
                          <a:spcPct val="115000"/>
                        </a:lnSpc>
                        <a:spcAft>
                          <a:spcPts val="800"/>
                        </a:spcAft>
                        <a:buNone/>
                      </a:pPr>
                      <a:r>
                        <a:rPr lang="en-GB" sz="900" b="1" kern="100">
                          <a:effectLst/>
                        </a:rPr>
                        <a:t>Chair Pilates</a:t>
                      </a:r>
                      <a:endParaRPr lang="en-GB" sz="900" b="1" kern="10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800"/>
                        </a:spcAft>
                        <a:buNone/>
                      </a:pPr>
                      <a:r>
                        <a:rPr lang="en-GB" sz="900" b="1" kern="100">
                          <a:effectLst/>
                        </a:rPr>
                        <a:t>Cooking class</a:t>
                      </a:r>
                      <a:endParaRPr lang="en-GB" sz="900" b="1" kern="10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73087961"/>
                  </a:ext>
                </a:extLst>
              </a:tr>
              <a:tr h="162023">
                <a:tc>
                  <a:txBody>
                    <a:bodyPr/>
                    <a:lstStyle/>
                    <a:p>
                      <a:pPr algn="ctr">
                        <a:lnSpc>
                          <a:spcPct val="115000"/>
                        </a:lnSpc>
                        <a:spcAft>
                          <a:spcPts val="800"/>
                        </a:spcAft>
                        <a:buNone/>
                      </a:pPr>
                      <a:r>
                        <a:rPr lang="en-GB" sz="900" b="1" kern="100">
                          <a:effectLst/>
                        </a:rPr>
                        <a:t>Singing group</a:t>
                      </a:r>
                      <a:endParaRPr lang="en-GB" sz="900" b="1" kern="10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800"/>
                        </a:spcAft>
                        <a:buNone/>
                      </a:pPr>
                      <a:r>
                        <a:rPr lang="en-GB" sz="900" b="1" kern="100">
                          <a:effectLst/>
                        </a:rPr>
                        <a:t> </a:t>
                      </a:r>
                      <a:endParaRPr lang="en-GB" sz="900" b="1" kern="10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76305873"/>
                  </a:ext>
                </a:extLst>
              </a:tr>
              <a:tr h="162023">
                <a:tc>
                  <a:txBody>
                    <a:bodyPr/>
                    <a:lstStyle/>
                    <a:p>
                      <a:pPr algn="ctr">
                        <a:lnSpc>
                          <a:spcPct val="115000"/>
                        </a:lnSpc>
                        <a:spcAft>
                          <a:spcPts val="800"/>
                        </a:spcAft>
                        <a:buNone/>
                      </a:pPr>
                      <a:r>
                        <a:rPr lang="en-GB" sz="900" b="1" kern="100">
                          <a:effectLst/>
                        </a:rPr>
                        <a:t>Peer support</a:t>
                      </a:r>
                      <a:endParaRPr lang="en-GB" sz="900" b="1" kern="10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800"/>
                        </a:spcAft>
                        <a:buNone/>
                      </a:pPr>
                      <a:r>
                        <a:rPr lang="en-GB" sz="900" b="1" kern="100">
                          <a:effectLst/>
                        </a:rPr>
                        <a:t> </a:t>
                      </a:r>
                      <a:endParaRPr lang="en-GB" sz="900" b="1" kern="10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76259354"/>
                  </a:ext>
                </a:extLst>
              </a:tr>
              <a:tr h="162023">
                <a:tc>
                  <a:txBody>
                    <a:bodyPr/>
                    <a:lstStyle/>
                    <a:p>
                      <a:pPr algn="ctr">
                        <a:lnSpc>
                          <a:spcPct val="115000"/>
                        </a:lnSpc>
                        <a:spcAft>
                          <a:spcPts val="800"/>
                        </a:spcAft>
                        <a:buNone/>
                      </a:pPr>
                      <a:r>
                        <a:rPr lang="en-GB" sz="900" b="1" kern="100">
                          <a:effectLst/>
                        </a:rPr>
                        <a:t> </a:t>
                      </a:r>
                      <a:endParaRPr lang="en-GB" sz="900" b="1" kern="10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800"/>
                        </a:spcAft>
                        <a:buNone/>
                      </a:pPr>
                      <a:r>
                        <a:rPr lang="en-GB" sz="900" b="1" kern="100">
                          <a:effectLst/>
                        </a:rPr>
                        <a:t> </a:t>
                      </a:r>
                      <a:endParaRPr lang="en-GB" sz="900" b="1" kern="10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58770801"/>
                  </a:ext>
                </a:extLst>
              </a:tr>
              <a:tr h="162023">
                <a:tc gridSpan="2">
                  <a:txBody>
                    <a:bodyPr/>
                    <a:lstStyle/>
                    <a:p>
                      <a:pPr algn="ctr">
                        <a:lnSpc>
                          <a:spcPct val="115000"/>
                        </a:lnSpc>
                        <a:spcAft>
                          <a:spcPts val="800"/>
                        </a:spcAft>
                        <a:buNone/>
                      </a:pPr>
                      <a:r>
                        <a:rPr lang="en-GB" sz="900" b="1" kern="100">
                          <a:effectLst/>
                        </a:rPr>
                        <a:t>Integrated community team</a:t>
                      </a: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A499"/>
                    </a:solidFill>
                  </a:tcPr>
                </a:tc>
                <a:tc hMerge="1">
                  <a:txBody>
                    <a:bodyPr/>
                    <a:lstStyle/>
                    <a:p>
                      <a:endParaRPr lang="en-GB"/>
                    </a:p>
                  </a:txBody>
                  <a:tcPr/>
                </a:tc>
                <a:extLst>
                  <a:ext uri="{0D108BD9-81ED-4DB2-BD59-A6C34878D82A}">
                    <a16:rowId xmlns:a16="http://schemas.microsoft.com/office/drawing/2014/main" val="3498766307"/>
                  </a:ext>
                </a:extLst>
              </a:tr>
              <a:tr h="162023">
                <a:tc>
                  <a:txBody>
                    <a:bodyPr/>
                    <a:lstStyle/>
                    <a:p>
                      <a:pPr algn="ctr">
                        <a:lnSpc>
                          <a:spcPct val="115000"/>
                        </a:lnSpc>
                        <a:spcAft>
                          <a:spcPts val="800"/>
                        </a:spcAft>
                        <a:buNone/>
                      </a:pPr>
                      <a:r>
                        <a:rPr lang="en-GB" sz="900" b="1" kern="100">
                          <a:effectLst/>
                        </a:rPr>
                        <a:t>Clinic with CNS</a:t>
                      </a:r>
                      <a:endParaRPr lang="en-GB" sz="900" b="1" kern="10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800"/>
                        </a:spcAft>
                        <a:buNone/>
                      </a:pPr>
                      <a:r>
                        <a:rPr lang="en-GB" sz="900" b="1" kern="100" dirty="0">
                          <a:effectLst/>
                        </a:rPr>
                        <a:t> </a:t>
                      </a: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04681375"/>
                  </a:ext>
                </a:extLst>
              </a:tr>
              <a:tr h="0">
                <a:tc>
                  <a:txBody>
                    <a:bodyPr/>
                    <a:lstStyle/>
                    <a:p>
                      <a:pPr algn="ctr">
                        <a:lnSpc>
                          <a:spcPct val="115000"/>
                        </a:lnSpc>
                        <a:spcAft>
                          <a:spcPts val="800"/>
                        </a:spcAft>
                        <a:buNone/>
                      </a:pPr>
                      <a:r>
                        <a:rPr lang="en-GB" sz="900" b="1" kern="100">
                          <a:effectLst/>
                        </a:rPr>
                        <a:t>Clinic with CNS and Consultant</a:t>
                      </a:r>
                      <a:endParaRPr lang="en-GB" sz="900" b="1" kern="10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800"/>
                        </a:spcAft>
                        <a:buNone/>
                      </a:pPr>
                      <a:r>
                        <a:rPr lang="en-GB" sz="900" b="1" kern="100" dirty="0">
                          <a:effectLst/>
                        </a:rPr>
                        <a:t>Counselling joint and singular visits</a:t>
                      </a: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2582636"/>
                  </a:ext>
                </a:extLst>
              </a:tr>
              <a:tr h="162023">
                <a:tc>
                  <a:txBody>
                    <a:bodyPr/>
                    <a:lstStyle/>
                    <a:p>
                      <a:pPr algn="ctr">
                        <a:lnSpc>
                          <a:spcPct val="115000"/>
                        </a:lnSpc>
                        <a:spcAft>
                          <a:spcPts val="800"/>
                        </a:spcAft>
                        <a:buNone/>
                      </a:pPr>
                      <a:r>
                        <a:rPr lang="en-GB" sz="900" b="1" kern="100">
                          <a:effectLst/>
                        </a:rPr>
                        <a:t>FAB group</a:t>
                      </a:r>
                      <a:endParaRPr lang="en-GB" sz="900" b="1" kern="10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800"/>
                        </a:spcAft>
                        <a:buNone/>
                      </a:pPr>
                      <a:r>
                        <a:rPr lang="en-GB" sz="900" b="1" kern="100">
                          <a:effectLst/>
                        </a:rPr>
                        <a:t> </a:t>
                      </a:r>
                      <a:endParaRPr lang="en-GB" sz="900" b="1" kern="10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13365537"/>
                  </a:ext>
                </a:extLst>
              </a:tr>
              <a:tr h="162023">
                <a:tc>
                  <a:txBody>
                    <a:bodyPr/>
                    <a:lstStyle/>
                    <a:p>
                      <a:pPr algn="ctr">
                        <a:lnSpc>
                          <a:spcPct val="115000"/>
                        </a:lnSpc>
                        <a:spcAft>
                          <a:spcPts val="800"/>
                        </a:spcAft>
                        <a:buNone/>
                      </a:pPr>
                      <a:r>
                        <a:rPr lang="en-GB" sz="900" b="1" kern="100">
                          <a:effectLst/>
                        </a:rPr>
                        <a:t> </a:t>
                      </a:r>
                      <a:endParaRPr lang="en-GB" sz="900" b="1" kern="10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800"/>
                        </a:spcAft>
                        <a:buNone/>
                      </a:pPr>
                      <a:r>
                        <a:rPr lang="en-GB" sz="900" b="1" kern="100">
                          <a:effectLst/>
                        </a:rPr>
                        <a:t> </a:t>
                      </a:r>
                      <a:endParaRPr lang="en-GB" sz="900" b="1" kern="10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70684878"/>
                  </a:ext>
                </a:extLst>
              </a:tr>
              <a:tr h="158095">
                <a:tc gridSpan="2">
                  <a:txBody>
                    <a:bodyPr/>
                    <a:lstStyle/>
                    <a:p>
                      <a:pPr algn="ctr">
                        <a:lnSpc>
                          <a:spcPct val="115000"/>
                        </a:lnSpc>
                        <a:spcAft>
                          <a:spcPts val="800"/>
                        </a:spcAft>
                        <a:buNone/>
                      </a:pPr>
                      <a:r>
                        <a:rPr lang="en-GB" sz="900" b="1" kern="100">
                          <a:effectLst/>
                        </a:rPr>
                        <a:t>Discharged to primary care team</a:t>
                      </a: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A499"/>
                    </a:solidFill>
                  </a:tcPr>
                </a:tc>
                <a:tc hMerge="1">
                  <a:txBody>
                    <a:bodyPr/>
                    <a:lstStyle/>
                    <a:p>
                      <a:endParaRPr lang="en-GB"/>
                    </a:p>
                  </a:txBody>
                  <a:tcPr/>
                </a:tc>
                <a:extLst>
                  <a:ext uri="{0D108BD9-81ED-4DB2-BD59-A6C34878D82A}">
                    <a16:rowId xmlns:a16="http://schemas.microsoft.com/office/drawing/2014/main" val="160502679"/>
                  </a:ext>
                </a:extLst>
              </a:tr>
              <a:tr h="162023">
                <a:tc gridSpan="2">
                  <a:txBody>
                    <a:bodyPr/>
                    <a:lstStyle/>
                    <a:p>
                      <a:pPr algn="ctr">
                        <a:lnSpc>
                          <a:spcPct val="115000"/>
                        </a:lnSpc>
                        <a:spcAft>
                          <a:spcPts val="800"/>
                        </a:spcAft>
                        <a:buNone/>
                      </a:pPr>
                      <a:r>
                        <a:rPr lang="en-GB" sz="900" b="1" kern="100">
                          <a:effectLst/>
                        </a:rPr>
                        <a:t>Integrated community team</a:t>
                      </a: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A499"/>
                    </a:solidFill>
                  </a:tcPr>
                </a:tc>
                <a:tc hMerge="1">
                  <a:txBody>
                    <a:bodyPr/>
                    <a:lstStyle/>
                    <a:p>
                      <a:endParaRPr lang="en-GB"/>
                    </a:p>
                  </a:txBody>
                  <a:tcPr/>
                </a:tc>
                <a:extLst>
                  <a:ext uri="{0D108BD9-81ED-4DB2-BD59-A6C34878D82A}">
                    <a16:rowId xmlns:a16="http://schemas.microsoft.com/office/drawing/2014/main" val="1881648643"/>
                  </a:ext>
                </a:extLst>
              </a:tr>
              <a:tr h="221718">
                <a:tc>
                  <a:txBody>
                    <a:bodyPr/>
                    <a:lstStyle/>
                    <a:p>
                      <a:pPr algn="ctr">
                        <a:lnSpc>
                          <a:spcPct val="115000"/>
                        </a:lnSpc>
                        <a:spcAft>
                          <a:spcPts val="800"/>
                        </a:spcAft>
                        <a:buNone/>
                      </a:pPr>
                      <a:r>
                        <a:rPr lang="en-GB" sz="900" b="1" kern="100" dirty="0">
                          <a:effectLst/>
                        </a:rPr>
                        <a:t>Home visits by CNS</a:t>
                      </a: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800"/>
                        </a:spcAft>
                        <a:buNone/>
                      </a:pPr>
                      <a:r>
                        <a:rPr lang="en-GB" sz="900" b="1" kern="100" dirty="0">
                          <a:effectLst/>
                        </a:rPr>
                        <a:t>Social work review of benefits and POC</a:t>
                      </a: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73286588"/>
                  </a:ext>
                </a:extLst>
              </a:tr>
              <a:tr h="162023">
                <a:tc>
                  <a:txBody>
                    <a:bodyPr/>
                    <a:lstStyle/>
                    <a:p>
                      <a:pPr algn="ctr">
                        <a:lnSpc>
                          <a:spcPct val="115000"/>
                        </a:lnSpc>
                        <a:spcAft>
                          <a:spcPts val="800"/>
                        </a:spcAft>
                        <a:buNone/>
                      </a:pPr>
                      <a:r>
                        <a:rPr lang="en-GB" sz="900" b="1" kern="100" dirty="0">
                          <a:effectLst/>
                        </a:rPr>
                        <a:t>Home visit by physio</a:t>
                      </a: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800"/>
                        </a:spcAft>
                        <a:buNone/>
                      </a:pPr>
                      <a:r>
                        <a:rPr lang="en-GB" sz="900" b="1" kern="100">
                          <a:effectLst/>
                        </a:rPr>
                        <a:t> </a:t>
                      </a:r>
                      <a:endParaRPr lang="en-GB" sz="900" b="1" kern="10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40197021"/>
                  </a:ext>
                </a:extLst>
              </a:tr>
              <a:tr h="130136">
                <a:tc gridSpan="2">
                  <a:txBody>
                    <a:bodyPr/>
                    <a:lstStyle/>
                    <a:p>
                      <a:pPr algn="ctr">
                        <a:lnSpc>
                          <a:spcPct val="115000"/>
                        </a:lnSpc>
                        <a:spcAft>
                          <a:spcPts val="800"/>
                        </a:spcAft>
                        <a:buNone/>
                      </a:pPr>
                      <a:r>
                        <a:rPr lang="en-GB" sz="900" b="1" kern="100">
                          <a:effectLst/>
                        </a:rPr>
                        <a:t> </a:t>
                      </a: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extLst>
                  <a:ext uri="{0D108BD9-81ED-4DB2-BD59-A6C34878D82A}">
                    <a16:rowId xmlns:a16="http://schemas.microsoft.com/office/drawing/2014/main" val="3863955250"/>
                  </a:ext>
                </a:extLst>
              </a:tr>
              <a:tr h="162023">
                <a:tc gridSpan="2">
                  <a:txBody>
                    <a:bodyPr/>
                    <a:lstStyle/>
                    <a:p>
                      <a:pPr algn="ctr">
                        <a:lnSpc>
                          <a:spcPct val="115000"/>
                        </a:lnSpc>
                        <a:spcAft>
                          <a:spcPts val="800"/>
                        </a:spcAft>
                        <a:buNone/>
                      </a:pPr>
                      <a:r>
                        <a:rPr lang="en-GB" sz="900" b="1" kern="100">
                          <a:effectLst/>
                        </a:rPr>
                        <a:t>Inpatient Unit</a:t>
                      </a: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A499"/>
                    </a:solidFill>
                  </a:tcPr>
                </a:tc>
                <a:tc hMerge="1">
                  <a:txBody>
                    <a:bodyPr/>
                    <a:lstStyle/>
                    <a:p>
                      <a:endParaRPr lang="en-GB"/>
                    </a:p>
                  </a:txBody>
                  <a:tcPr/>
                </a:tc>
                <a:extLst>
                  <a:ext uri="{0D108BD9-81ED-4DB2-BD59-A6C34878D82A}">
                    <a16:rowId xmlns:a16="http://schemas.microsoft.com/office/drawing/2014/main" val="3301730190"/>
                  </a:ext>
                </a:extLst>
              </a:tr>
              <a:tr h="498716">
                <a:tc>
                  <a:txBody>
                    <a:bodyPr/>
                    <a:lstStyle/>
                    <a:p>
                      <a:pPr algn="ctr">
                        <a:lnSpc>
                          <a:spcPct val="115000"/>
                        </a:lnSpc>
                        <a:spcAft>
                          <a:spcPts val="800"/>
                        </a:spcAft>
                        <a:buNone/>
                      </a:pPr>
                      <a:r>
                        <a:rPr lang="en-GB" sz="900" b="1" kern="100" dirty="0">
                          <a:effectLst/>
                        </a:rPr>
                        <a:t>Short admission (10 days) for pain management</a:t>
                      </a: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800"/>
                        </a:spcAft>
                        <a:buNone/>
                      </a:pPr>
                      <a:r>
                        <a:rPr lang="en-GB" sz="900" b="1" kern="100">
                          <a:effectLst/>
                        </a:rPr>
                        <a:t> </a:t>
                      </a:r>
                      <a:endParaRPr lang="en-GB" sz="900" b="1" kern="10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92063287"/>
                  </a:ext>
                </a:extLst>
              </a:tr>
              <a:tr h="162023">
                <a:tc gridSpan="2">
                  <a:txBody>
                    <a:bodyPr/>
                    <a:lstStyle/>
                    <a:p>
                      <a:pPr algn="ctr">
                        <a:lnSpc>
                          <a:spcPct val="115000"/>
                        </a:lnSpc>
                        <a:spcAft>
                          <a:spcPts val="800"/>
                        </a:spcAft>
                        <a:buNone/>
                      </a:pPr>
                      <a:r>
                        <a:rPr lang="en-GB" sz="900" b="1" kern="100">
                          <a:effectLst/>
                        </a:rPr>
                        <a:t> </a:t>
                      </a:r>
                      <a:endParaRPr lang="en-GB" sz="900" b="1" kern="10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extLst>
                  <a:ext uri="{0D108BD9-81ED-4DB2-BD59-A6C34878D82A}">
                    <a16:rowId xmlns:a16="http://schemas.microsoft.com/office/drawing/2014/main" val="1164568322"/>
                  </a:ext>
                </a:extLst>
              </a:tr>
              <a:tr h="0">
                <a:tc gridSpan="2">
                  <a:txBody>
                    <a:bodyPr/>
                    <a:lstStyle/>
                    <a:p>
                      <a:pPr algn="ctr">
                        <a:lnSpc>
                          <a:spcPct val="115000"/>
                        </a:lnSpc>
                        <a:spcAft>
                          <a:spcPts val="800"/>
                        </a:spcAft>
                        <a:buNone/>
                      </a:pPr>
                      <a:r>
                        <a:rPr lang="en-GB" sz="900" b="1" kern="100">
                          <a:effectLst/>
                        </a:rPr>
                        <a:t>Integrated community team</a:t>
                      </a: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A499"/>
                    </a:solidFill>
                  </a:tcPr>
                </a:tc>
                <a:tc hMerge="1">
                  <a:txBody>
                    <a:bodyPr/>
                    <a:lstStyle/>
                    <a:p>
                      <a:endParaRPr lang="en-GB"/>
                    </a:p>
                  </a:txBody>
                  <a:tcPr/>
                </a:tc>
                <a:extLst>
                  <a:ext uri="{0D108BD9-81ED-4DB2-BD59-A6C34878D82A}">
                    <a16:rowId xmlns:a16="http://schemas.microsoft.com/office/drawing/2014/main" val="1109898890"/>
                  </a:ext>
                </a:extLst>
              </a:tr>
              <a:tr h="162023">
                <a:tc>
                  <a:txBody>
                    <a:bodyPr/>
                    <a:lstStyle/>
                    <a:p>
                      <a:pPr algn="ctr">
                        <a:lnSpc>
                          <a:spcPct val="115000"/>
                        </a:lnSpc>
                        <a:spcAft>
                          <a:spcPts val="800"/>
                        </a:spcAft>
                        <a:buNone/>
                      </a:pPr>
                      <a:r>
                        <a:rPr lang="en-GB" sz="900" b="1" kern="100">
                          <a:effectLst/>
                        </a:rPr>
                        <a:t>Home visits by CNS</a:t>
                      </a:r>
                      <a:endParaRPr lang="en-GB" sz="900" b="1" kern="10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800"/>
                        </a:spcAft>
                        <a:buNone/>
                      </a:pPr>
                      <a:r>
                        <a:rPr lang="en-GB" sz="900" b="1" kern="100" dirty="0">
                          <a:effectLst/>
                        </a:rPr>
                        <a:t> </a:t>
                      </a: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29404936"/>
                  </a:ext>
                </a:extLst>
              </a:tr>
              <a:tr h="162023">
                <a:tc gridSpan="2">
                  <a:txBody>
                    <a:bodyPr/>
                    <a:lstStyle/>
                    <a:p>
                      <a:pPr algn="ctr">
                        <a:lnSpc>
                          <a:spcPct val="115000"/>
                        </a:lnSpc>
                        <a:spcAft>
                          <a:spcPts val="800"/>
                        </a:spcAft>
                        <a:buNone/>
                      </a:pPr>
                      <a:r>
                        <a:rPr lang="en-GB" sz="900" b="1" kern="100">
                          <a:effectLst/>
                        </a:rPr>
                        <a:t> </a:t>
                      </a: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extLst>
                  <a:ext uri="{0D108BD9-81ED-4DB2-BD59-A6C34878D82A}">
                    <a16:rowId xmlns:a16="http://schemas.microsoft.com/office/drawing/2014/main" val="818288798"/>
                  </a:ext>
                </a:extLst>
              </a:tr>
              <a:tr h="162023">
                <a:tc gridSpan="2">
                  <a:txBody>
                    <a:bodyPr/>
                    <a:lstStyle/>
                    <a:p>
                      <a:pPr algn="ctr">
                        <a:lnSpc>
                          <a:spcPct val="115000"/>
                        </a:lnSpc>
                        <a:spcAft>
                          <a:spcPts val="800"/>
                        </a:spcAft>
                        <a:buNone/>
                      </a:pPr>
                      <a:r>
                        <a:rPr lang="en-GB" sz="900" b="1" kern="100">
                          <a:effectLst/>
                        </a:rPr>
                        <a:t>Death at home</a:t>
                      </a: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A499"/>
                    </a:solidFill>
                  </a:tcPr>
                </a:tc>
                <a:tc hMerge="1">
                  <a:txBody>
                    <a:bodyPr/>
                    <a:lstStyle/>
                    <a:p>
                      <a:endParaRPr lang="en-GB"/>
                    </a:p>
                  </a:txBody>
                  <a:tcPr/>
                </a:tc>
                <a:extLst>
                  <a:ext uri="{0D108BD9-81ED-4DB2-BD59-A6C34878D82A}">
                    <a16:rowId xmlns:a16="http://schemas.microsoft.com/office/drawing/2014/main" val="2366144843"/>
                  </a:ext>
                </a:extLst>
              </a:tr>
              <a:tr h="333030">
                <a:tc>
                  <a:txBody>
                    <a:bodyPr/>
                    <a:lstStyle/>
                    <a:p>
                      <a:pPr algn="ctr">
                        <a:lnSpc>
                          <a:spcPct val="115000"/>
                        </a:lnSpc>
                        <a:spcAft>
                          <a:spcPts val="800"/>
                        </a:spcAft>
                        <a:buNone/>
                      </a:pPr>
                      <a:r>
                        <a:rPr lang="en-GB" sz="900" b="1" kern="100">
                          <a:effectLst/>
                        </a:rPr>
                        <a:t>Spiritual team support</a:t>
                      </a:r>
                      <a:endParaRPr lang="en-GB" sz="900" b="1" kern="10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800"/>
                        </a:spcAft>
                        <a:buNone/>
                      </a:pPr>
                      <a:r>
                        <a:rPr lang="en-GB" sz="900" b="1" kern="100" dirty="0">
                          <a:effectLst/>
                        </a:rPr>
                        <a:t>Bereavement team</a:t>
                      </a: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30236" marR="30236"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0598681"/>
                  </a:ext>
                </a:extLst>
              </a:tr>
            </a:tbl>
          </a:graphicData>
        </a:graphic>
      </p:graphicFrame>
    </p:spTree>
    <p:extLst>
      <p:ext uri="{BB962C8B-B14F-4D97-AF65-F5344CB8AC3E}">
        <p14:creationId xmlns:p14="http://schemas.microsoft.com/office/powerpoint/2010/main" val="5602867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216129" y="1975104"/>
            <a:ext cx="11687695" cy="4633846"/>
          </a:xfrm>
        </p:spPr>
        <p:txBody>
          <a:bodyPr/>
          <a:lstStyle/>
          <a:p>
            <a:endParaRPr lang="en-GB" dirty="0"/>
          </a:p>
          <a:p>
            <a:r>
              <a:rPr lang="en-GB" dirty="0"/>
              <a:t>Social prescribing offer at our Ecclesall Road South site. </a:t>
            </a:r>
          </a:p>
          <a:p>
            <a:r>
              <a:rPr lang="en-GB" dirty="0"/>
              <a:t>8829 attendances 2025-6</a:t>
            </a:r>
          </a:p>
          <a:p>
            <a:endParaRPr lang="en-GB" dirty="0"/>
          </a:p>
          <a:p>
            <a:r>
              <a:rPr lang="en-GB" dirty="0"/>
              <a:t>Patients and family/friends,  who would meet our referral criteria</a:t>
            </a:r>
          </a:p>
          <a:p>
            <a:endParaRPr lang="en-GB" dirty="0"/>
          </a:p>
          <a:p>
            <a:r>
              <a:rPr lang="en-GB" dirty="0"/>
              <a:t>Self referral- on our website. Or you can complete a clinician referral</a:t>
            </a:r>
          </a:p>
          <a:p>
            <a:r>
              <a:rPr lang="en-GB" dirty="0"/>
              <a:t>Patients are triaged and we do ask GPs to confirm diagnosis. </a:t>
            </a:r>
          </a:p>
          <a:p>
            <a:r>
              <a:rPr lang="en-GB" dirty="0"/>
              <a:t>3 days a week, specific sessions on Mondays and outreach Fridays. </a:t>
            </a:r>
          </a:p>
          <a:p>
            <a:endParaRPr lang="en-GB" dirty="0"/>
          </a:p>
          <a:p>
            <a:r>
              <a:rPr lang="en-GB" b="1" cap="all" dirty="0"/>
              <a:t>Weekly carers drop-in sessions Mondays</a:t>
            </a:r>
          </a:p>
          <a:p>
            <a:r>
              <a:rPr lang="en-GB" dirty="0"/>
              <a:t>Run in partnership with the Carers Centre, these sessions offer valuable information about support services, financial guidance, practical skills and more, with the chance to take a break and connect with other carers.</a:t>
            </a:r>
          </a:p>
          <a:p>
            <a:pPr marL="0" indent="0">
              <a:buNone/>
              <a:defRPr/>
            </a:pPr>
            <a:endParaRPr lang="en-GB" dirty="0">
              <a:solidFill>
                <a:schemeClr val="tx1">
                  <a:lumMod val="75000"/>
                  <a:lumOff val="25000"/>
                </a:schemeClr>
              </a:solidFill>
              <a:ea typeface="Tahoma"/>
              <a:cs typeface="Tahoma"/>
            </a:endParaRPr>
          </a:p>
        </p:txBody>
      </p:sp>
      <p:sp>
        <p:nvSpPr>
          <p:cNvPr id="4" name="Rectangle 3">
            <a:extLst>
              <a:ext uri="{FF2B5EF4-FFF2-40B4-BE49-F238E27FC236}">
                <a16:creationId xmlns:a16="http://schemas.microsoft.com/office/drawing/2014/main" id="{3889AB34-30A7-4FF2-9BE7-668AAB395481}"/>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AD9E6510-D1A8-4706-B1B1-6BB71E5195A7}"/>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8D7A8ED1-3179-4108-9BD8-46D6CB9EA06C}"/>
              </a:ext>
            </a:extLst>
          </p:cNvPr>
          <p:cNvPicPr>
            <a:picLocks noChangeAspect="1"/>
          </p:cNvPicPr>
          <p:nvPr/>
        </p:nvPicPr>
        <p:blipFill rotWithShape="1">
          <a:blip r:embed="rId3"/>
          <a:srcRect b="24551"/>
          <a:stretch/>
        </p:blipFill>
        <p:spPr>
          <a:xfrm>
            <a:off x="216129" y="249050"/>
            <a:ext cx="2393099" cy="1039754"/>
          </a:xfrm>
          <a:prstGeom prst="rect">
            <a:avLst/>
          </a:prstGeom>
        </p:spPr>
      </p:pic>
      <p:sp>
        <p:nvSpPr>
          <p:cNvPr id="7" name="Rectangle 2">
            <a:extLst>
              <a:ext uri="{FF2B5EF4-FFF2-40B4-BE49-F238E27FC236}">
                <a16:creationId xmlns:a16="http://schemas.microsoft.com/office/drawing/2014/main" id="{158B73A9-A61C-483C-A599-575E8404CF0A}"/>
              </a:ext>
            </a:extLst>
          </p:cNvPr>
          <p:cNvSpPr txBox="1">
            <a:spLocks noChangeArrowheads="1"/>
          </p:cNvSpPr>
          <p:nvPr/>
        </p:nvSpPr>
        <p:spPr bwMode="auto">
          <a:xfrm>
            <a:off x="216129" y="1898454"/>
            <a:ext cx="6172200" cy="315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rmAutofit fontScale="90000" lnSpcReduction="20000"/>
          </a:bodyPr>
          <a:lstStyle>
            <a:lvl1pPr algn="l" defTabSz="342900" rtl="0" eaLnBrk="0" fontAlgn="base" hangingPunct="0">
              <a:spcBef>
                <a:spcPct val="0"/>
              </a:spcBef>
              <a:spcAft>
                <a:spcPct val="0"/>
              </a:spcAft>
              <a:defRPr lang="en-US" sz="2100" b="1" kern="1200" dirty="0">
                <a:solidFill>
                  <a:schemeClr val="tx2"/>
                </a:solidFill>
                <a:latin typeface="Tahoma"/>
                <a:ea typeface="+mj-ea"/>
                <a:cs typeface="Tahoma"/>
              </a:defRPr>
            </a:lvl1pPr>
            <a:lvl2pPr algn="l" defTabSz="342900" rtl="0" eaLnBrk="0" fontAlgn="base" hangingPunct="0">
              <a:spcBef>
                <a:spcPct val="0"/>
              </a:spcBef>
              <a:spcAft>
                <a:spcPct val="0"/>
              </a:spcAft>
              <a:defRPr sz="2100" b="1">
                <a:solidFill>
                  <a:schemeClr val="tx2"/>
                </a:solidFill>
                <a:latin typeface="Tahoma" pitchFamily="34" charset="0"/>
                <a:cs typeface="Tahoma" pitchFamily="34" charset="0"/>
              </a:defRPr>
            </a:lvl2pPr>
            <a:lvl3pPr algn="l" defTabSz="342900" rtl="0" eaLnBrk="0" fontAlgn="base" hangingPunct="0">
              <a:spcBef>
                <a:spcPct val="0"/>
              </a:spcBef>
              <a:spcAft>
                <a:spcPct val="0"/>
              </a:spcAft>
              <a:defRPr sz="2100" b="1">
                <a:solidFill>
                  <a:schemeClr val="tx2"/>
                </a:solidFill>
                <a:latin typeface="Tahoma" pitchFamily="34" charset="0"/>
                <a:cs typeface="Tahoma" pitchFamily="34" charset="0"/>
              </a:defRPr>
            </a:lvl3pPr>
            <a:lvl4pPr algn="l" defTabSz="342900" rtl="0" eaLnBrk="0" fontAlgn="base" hangingPunct="0">
              <a:spcBef>
                <a:spcPct val="0"/>
              </a:spcBef>
              <a:spcAft>
                <a:spcPct val="0"/>
              </a:spcAft>
              <a:defRPr sz="2100" b="1">
                <a:solidFill>
                  <a:schemeClr val="tx2"/>
                </a:solidFill>
                <a:latin typeface="Tahoma" pitchFamily="34" charset="0"/>
                <a:cs typeface="Tahoma" pitchFamily="34" charset="0"/>
              </a:defRPr>
            </a:lvl4pPr>
            <a:lvl5pPr algn="l" defTabSz="342900" rtl="0" eaLnBrk="0" fontAlgn="base" hangingPunct="0">
              <a:spcBef>
                <a:spcPct val="0"/>
              </a:spcBef>
              <a:spcAft>
                <a:spcPct val="0"/>
              </a:spcAft>
              <a:defRPr sz="2100" b="1">
                <a:solidFill>
                  <a:schemeClr val="tx2"/>
                </a:solidFill>
                <a:latin typeface="Tahoma" pitchFamily="34" charset="0"/>
                <a:cs typeface="Tahoma" pitchFamily="34" charset="0"/>
              </a:defRPr>
            </a:lvl5pPr>
            <a:lvl6pPr marL="342900" algn="l" defTabSz="342900" rtl="0" fontAlgn="base">
              <a:spcBef>
                <a:spcPct val="0"/>
              </a:spcBef>
              <a:spcAft>
                <a:spcPct val="0"/>
              </a:spcAft>
              <a:defRPr sz="2100" b="1">
                <a:solidFill>
                  <a:schemeClr val="tx2"/>
                </a:solidFill>
                <a:latin typeface="Tahoma" pitchFamily="34" charset="0"/>
                <a:cs typeface="Tahoma" pitchFamily="34" charset="0"/>
              </a:defRPr>
            </a:lvl6pPr>
            <a:lvl7pPr marL="685800" algn="l" defTabSz="342900" rtl="0" fontAlgn="base">
              <a:spcBef>
                <a:spcPct val="0"/>
              </a:spcBef>
              <a:spcAft>
                <a:spcPct val="0"/>
              </a:spcAft>
              <a:defRPr sz="2100" b="1">
                <a:solidFill>
                  <a:schemeClr val="tx2"/>
                </a:solidFill>
                <a:latin typeface="Tahoma" pitchFamily="34" charset="0"/>
                <a:cs typeface="Tahoma" pitchFamily="34" charset="0"/>
              </a:defRPr>
            </a:lvl7pPr>
            <a:lvl8pPr marL="1028700" algn="l" defTabSz="342900" rtl="0" fontAlgn="base">
              <a:spcBef>
                <a:spcPct val="0"/>
              </a:spcBef>
              <a:spcAft>
                <a:spcPct val="0"/>
              </a:spcAft>
              <a:defRPr sz="2100" b="1">
                <a:solidFill>
                  <a:schemeClr val="tx2"/>
                </a:solidFill>
                <a:latin typeface="Tahoma" pitchFamily="34" charset="0"/>
                <a:cs typeface="Tahoma" pitchFamily="34" charset="0"/>
              </a:defRPr>
            </a:lvl8pPr>
            <a:lvl9pPr marL="1371600" algn="l" defTabSz="342900" rtl="0" fontAlgn="base">
              <a:spcBef>
                <a:spcPct val="0"/>
              </a:spcBef>
              <a:spcAft>
                <a:spcPct val="0"/>
              </a:spcAft>
              <a:defRPr sz="2100" b="1">
                <a:solidFill>
                  <a:schemeClr val="tx2"/>
                </a:solidFill>
                <a:latin typeface="Tahoma" pitchFamily="34" charset="0"/>
                <a:cs typeface="Tahoma" pitchFamily="34" charset="0"/>
              </a:defRPr>
            </a:lvl9pPr>
          </a:lstStyle>
          <a:p>
            <a:pPr>
              <a:spcBef>
                <a:spcPct val="50000"/>
              </a:spcBef>
              <a:spcAft>
                <a:spcPts val="0"/>
              </a:spcAft>
              <a:defRPr/>
            </a:pPr>
            <a:r>
              <a:rPr lang="en-GB" sz="2800" dirty="0">
                <a:ea typeface="+mn-ea"/>
                <a:cs typeface="+mn-cs"/>
              </a:rPr>
              <a:t>St Luke’s – Living well</a:t>
            </a:r>
          </a:p>
        </p:txBody>
      </p:sp>
      <p:pic>
        <p:nvPicPr>
          <p:cNvPr id="3" name="Picture 2">
            <a:extLst>
              <a:ext uri="{FF2B5EF4-FFF2-40B4-BE49-F238E27FC236}">
                <a16:creationId xmlns:a16="http://schemas.microsoft.com/office/drawing/2014/main" id="{ECAFC9C5-2B7B-31FA-0642-78B6950A0680}"/>
              </a:ext>
            </a:extLst>
          </p:cNvPr>
          <p:cNvPicPr>
            <a:picLocks noChangeAspect="1"/>
          </p:cNvPicPr>
          <p:nvPr/>
        </p:nvPicPr>
        <p:blipFill>
          <a:blip r:embed="rId4"/>
          <a:stretch>
            <a:fillRect/>
          </a:stretch>
        </p:blipFill>
        <p:spPr>
          <a:xfrm>
            <a:off x="7728592" y="1898454"/>
            <a:ext cx="4017638" cy="1826199"/>
          </a:xfrm>
          <a:prstGeom prst="rect">
            <a:avLst/>
          </a:prstGeom>
        </p:spPr>
      </p:pic>
    </p:spTree>
    <p:extLst>
      <p:ext uri="{BB962C8B-B14F-4D97-AF65-F5344CB8AC3E}">
        <p14:creationId xmlns:p14="http://schemas.microsoft.com/office/powerpoint/2010/main" val="14803332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1E12C88-6D0E-4758-88D5-529937B40820}"/>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0A5626A9-B09A-4AB9-8F12-DD462FED98CD}"/>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8F5F73AE-F1AE-470B-B857-7ECBCFCE8644}"/>
              </a:ext>
            </a:extLst>
          </p:cNvPr>
          <p:cNvPicPr>
            <a:picLocks noChangeAspect="1"/>
          </p:cNvPicPr>
          <p:nvPr/>
        </p:nvPicPr>
        <p:blipFill rotWithShape="1">
          <a:blip r:embed="rId3"/>
          <a:srcRect b="24551"/>
          <a:stretch/>
        </p:blipFill>
        <p:spPr>
          <a:xfrm>
            <a:off x="216129" y="249050"/>
            <a:ext cx="2393099" cy="1039754"/>
          </a:xfrm>
          <a:prstGeom prst="rect">
            <a:avLst/>
          </a:prstGeom>
        </p:spPr>
      </p:pic>
      <p:pic>
        <p:nvPicPr>
          <p:cNvPr id="2" name="Picture 1">
            <a:extLst>
              <a:ext uri="{FF2B5EF4-FFF2-40B4-BE49-F238E27FC236}">
                <a16:creationId xmlns:a16="http://schemas.microsoft.com/office/drawing/2014/main" id="{617AC3BF-A749-4275-99CF-C50A24AFF75C}"/>
              </a:ext>
            </a:extLst>
          </p:cNvPr>
          <p:cNvPicPr>
            <a:picLocks noChangeAspect="1"/>
          </p:cNvPicPr>
          <p:nvPr/>
        </p:nvPicPr>
        <p:blipFill>
          <a:blip r:embed="rId4"/>
          <a:stretch>
            <a:fillRect/>
          </a:stretch>
        </p:blipFill>
        <p:spPr>
          <a:xfrm>
            <a:off x="371475" y="2353529"/>
            <a:ext cx="11477625" cy="1685071"/>
          </a:xfrm>
          <a:prstGeom prst="rect">
            <a:avLst/>
          </a:prstGeom>
        </p:spPr>
      </p:pic>
      <p:pic>
        <p:nvPicPr>
          <p:cNvPr id="3" name="Picture 2">
            <a:extLst>
              <a:ext uri="{FF2B5EF4-FFF2-40B4-BE49-F238E27FC236}">
                <a16:creationId xmlns:a16="http://schemas.microsoft.com/office/drawing/2014/main" id="{184BC8D4-5F19-4431-8D2B-C72AA2809340}"/>
              </a:ext>
            </a:extLst>
          </p:cNvPr>
          <p:cNvPicPr>
            <a:picLocks noChangeAspect="1"/>
          </p:cNvPicPr>
          <p:nvPr/>
        </p:nvPicPr>
        <p:blipFill>
          <a:blip r:embed="rId5"/>
          <a:stretch>
            <a:fillRect/>
          </a:stretch>
        </p:blipFill>
        <p:spPr>
          <a:xfrm>
            <a:off x="371475" y="4038600"/>
            <a:ext cx="11668125" cy="2047875"/>
          </a:xfrm>
          <a:prstGeom prst="rect">
            <a:avLst/>
          </a:prstGeom>
        </p:spPr>
      </p:pic>
      <p:sp>
        <p:nvSpPr>
          <p:cNvPr id="8" name="Rectangle 7">
            <a:extLst>
              <a:ext uri="{FF2B5EF4-FFF2-40B4-BE49-F238E27FC236}">
                <a16:creationId xmlns:a16="http://schemas.microsoft.com/office/drawing/2014/main" id="{F673E08E-A552-4291-9BC1-586E01233FF5}"/>
              </a:ext>
            </a:extLst>
          </p:cNvPr>
          <p:cNvSpPr/>
          <p:nvPr/>
        </p:nvSpPr>
        <p:spPr>
          <a:xfrm>
            <a:off x="216129" y="1786905"/>
            <a:ext cx="3863045" cy="369332"/>
          </a:xfrm>
          <a:prstGeom prst="rect">
            <a:avLst/>
          </a:prstGeom>
        </p:spPr>
        <p:txBody>
          <a:bodyPr wrap="none">
            <a:spAutoFit/>
          </a:bodyPr>
          <a:lstStyle/>
          <a:p>
            <a:pPr>
              <a:spcBef>
                <a:spcPct val="50000"/>
              </a:spcBef>
              <a:spcAft>
                <a:spcPts val="0"/>
              </a:spcAft>
              <a:defRPr/>
            </a:pPr>
            <a:r>
              <a:rPr lang="en-GB" dirty="0"/>
              <a:t>Living Well @ Clifford House Service</a:t>
            </a:r>
          </a:p>
        </p:txBody>
      </p:sp>
    </p:spTree>
    <p:extLst>
      <p:ext uri="{BB962C8B-B14F-4D97-AF65-F5344CB8AC3E}">
        <p14:creationId xmlns:p14="http://schemas.microsoft.com/office/powerpoint/2010/main" val="1109542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F4E3F-F215-2006-C3EF-A136B09FD1A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703AA54-0A82-49A2-73FC-562545AD7019}"/>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D89285CE-288E-363D-8F34-46DA984447DF}"/>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985D48BF-02E1-19EB-9BEE-DD5153D520ED}"/>
              </a:ext>
            </a:extLst>
          </p:cNvPr>
          <p:cNvPicPr>
            <a:picLocks noChangeAspect="1"/>
          </p:cNvPicPr>
          <p:nvPr/>
        </p:nvPicPr>
        <p:blipFill rotWithShape="1">
          <a:blip r:embed="rId3"/>
          <a:srcRect b="24551"/>
          <a:stretch/>
        </p:blipFill>
        <p:spPr>
          <a:xfrm>
            <a:off x="216129" y="249050"/>
            <a:ext cx="2393099" cy="1039754"/>
          </a:xfrm>
          <a:prstGeom prst="rect">
            <a:avLst/>
          </a:prstGeom>
        </p:spPr>
      </p:pic>
      <p:pic>
        <p:nvPicPr>
          <p:cNvPr id="3" name="Picture 2">
            <a:extLst>
              <a:ext uri="{FF2B5EF4-FFF2-40B4-BE49-F238E27FC236}">
                <a16:creationId xmlns:a16="http://schemas.microsoft.com/office/drawing/2014/main" id="{484FCDFF-E594-7124-0BA3-C8F50E670FA4}"/>
              </a:ext>
            </a:extLst>
          </p:cNvPr>
          <p:cNvPicPr>
            <a:picLocks noChangeAspect="1"/>
          </p:cNvPicPr>
          <p:nvPr/>
        </p:nvPicPr>
        <p:blipFill>
          <a:blip r:embed="rId4"/>
          <a:stretch>
            <a:fillRect/>
          </a:stretch>
        </p:blipFill>
        <p:spPr>
          <a:xfrm>
            <a:off x="2825357" y="483377"/>
            <a:ext cx="9012726" cy="5891246"/>
          </a:xfrm>
          <a:prstGeom prst="rect">
            <a:avLst/>
          </a:prstGeom>
        </p:spPr>
      </p:pic>
    </p:spTree>
    <p:extLst>
      <p:ext uri="{BB962C8B-B14F-4D97-AF65-F5344CB8AC3E}">
        <p14:creationId xmlns:p14="http://schemas.microsoft.com/office/powerpoint/2010/main" val="39338285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1E12C88-6D0E-4758-88D5-529937B40820}"/>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0A5626A9-B09A-4AB9-8F12-DD462FED98CD}"/>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8F5F73AE-F1AE-470B-B857-7ECBCFCE8644}"/>
              </a:ext>
            </a:extLst>
          </p:cNvPr>
          <p:cNvPicPr>
            <a:picLocks noChangeAspect="1"/>
          </p:cNvPicPr>
          <p:nvPr/>
        </p:nvPicPr>
        <p:blipFill rotWithShape="1">
          <a:blip r:embed="rId3"/>
          <a:srcRect b="24551"/>
          <a:stretch/>
        </p:blipFill>
        <p:spPr>
          <a:xfrm>
            <a:off x="216129" y="249050"/>
            <a:ext cx="2393099" cy="1039754"/>
          </a:xfrm>
          <a:prstGeom prst="rect">
            <a:avLst/>
          </a:prstGeom>
        </p:spPr>
      </p:pic>
      <p:sp>
        <p:nvSpPr>
          <p:cNvPr id="7" name="Rectangle 2">
            <a:extLst>
              <a:ext uri="{FF2B5EF4-FFF2-40B4-BE49-F238E27FC236}">
                <a16:creationId xmlns:a16="http://schemas.microsoft.com/office/drawing/2014/main" id="{AD0DB5AD-4D2C-4049-8FE5-BE79E6491A71}"/>
              </a:ext>
            </a:extLst>
          </p:cNvPr>
          <p:cNvSpPr txBox="1">
            <a:spLocks noChangeArrowheads="1"/>
          </p:cNvSpPr>
          <p:nvPr/>
        </p:nvSpPr>
        <p:spPr bwMode="auto">
          <a:xfrm>
            <a:off x="133751" y="1629147"/>
            <a:ext cx="6172200" cy="315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algn="l" defTabSz="342900" rtl="0" eaLnBrk="0" fontAlgn="base" hangingPunct="0">
              <a:spcBef>
                <a:spcPct val="0"/>
              </a:spcBef>
              <a:spcAft>
                <a:spcPct val="0"/>
              </a:spcAft>
              <a:defRPr lang="en-US" sz="2100" b="1" kern="1200" dirty="0">
                <a:solidFill>
                  <a:schemeClr val="tx2"/>
                </a:solidFill>
                <a:latin typeface="Tahoma"/>
                <a:ea typeface="+mj-ea"/>
                <a:cs typeface="Tahoma"/>
              </a:defRPr>
            </a:lvl1pPr>
            <a:lvl2pPr algn="l" defTabSz="342900" rtl="0" eaLnBrk="0" fontAlgn="base" hangingPunct="0">
              <a:spcBef>
                <a:spcPct val="0"/>
              </a:spcBef>
              <a:spcAft>
                <a:spcPct val="0"/>
              </a:spcAft>
              <a:defRPr sz="2100" b="1">
                <a:solidFill>
                  <a:schemeClr val="tx2"/>
                </a:solidFill>
                <a:latin typeface="Tahoma" pitchFamily="34" charset="0"/>
                <a:cs typeface="Tahoma" pitchFamily="34" charset="0"/>
              </a:defRPr>
            </a:lvl2pPr>
            <a:lvl3pPr algn="l" defTabSz="342900" rtl="0" eaLnBrk="0" fontAlgn="base" hangingPunct="0">
              <a:spcBef>
                <a:spcPct val="0"/>
              </a:spcBef>
              <a:spcAft>
                <a:spcPct val="0"/>
              </a:spcAft>
              <a:defRPr sz="2100" b="1">
                <a:solidFill>
                  <a:schemeClr val="tx2"/>
                </a:solidFill>
                <a:latin typeface="Tahoma" pitchFamily="34" charset="0"/>
                <a:cs typeface="Tahoma" pitchFamily="34" charset="0"/>
              </a:defRPr>
            </a:lvl3pPr>
            <a:lvl4pPr algn="l" defTabSz="342900" rtl="0" eaLnBrk="0" fontAlgn="base" hangingPunct="0">
              <a:spcBef>
                <a:spcPct val="0"/>
              </a:spcBef>
              <a:spcAft>
                <a:spcPct val="0"/>
              </a:spcAft>
              <a:defRPr sz="2100" b="1">
                <a:solidFill>
                  <a:schemeClr val="tx2"/>
                </a:solidFill>
                <a:latin typeface="Tahoma" pitchFamily="34" charset="0"/>
                <a:cs typeface="Tahoma" pitchFamily="34" charset="0"/>
              </a:defRPr>
            </a:lvl4pPr>
            <a:lvl5pPr algn="l" defTabSz="342900" rtl="0" eaLnBrk="0" fontAlgn="base" hangingPunct="0">
              <a:spcBef>
                <a:spcPct val="0"/>
              </a:spcBef>
              <a:spcAft>
                <a:spcPct val="0"/>
              </a:spcAft>
              <a:defRPr sz="2100" b="1">
                <a:solidFill>
                  <a:schemeClr val="tx2"/>
                </a:solidFill>
                <a:latin typeface="Tahoma" pitchFamily="34" charset="0"/>
                <a:cs typeface="Tahoma" pitchFamily="34" charset="0"/>
              </a:defRPr>
            </a:lvl5pPr>
            <a:lvl6pPr marL="342900" algn="l" defTabSz="342900" rtl="0" fontAlgn="base">
              <a:spcBef>
                <a:spcPct val="0"/>
              </a:spcBef>
              <a:spcAft>
                <a:spcPct val="0"/>
              </a:spcAft>
              <a:defRPr sz="2100" b="1">
                <a:solidFill>
                  <a:schemeClr val="tx2"/>
                </a:solidFill>
                <a:latin typeface="Tahoma" pitchFamily="34" charset="0"/>
                <a:cs typeface="Tahoma" pitchFamily="34" charset="0"/>
              </a:defRPr>
            </a:lvl6pPr>
            <a:lvl7pPr marL="685800" algn="l" defTabSz="342900" rtl="0" fontAlgn="base">
              <a:spcBef>
                <a:spcPct val="0"/>
              </a:spcBef>
              <a:spcAft>
                <a:spcPct val="0"/>
              </a:spcAft>
              <a:defRPr sz="2100" b="1">
                <a:solidFill>
                  <a:schemeClr val="tx2"/>
                </a:solidFill>
                <a:latin typeface="Tahoma" pitchFamily="34" charset="0"/>
                <a:cs typeface="Tahoma" pitchFamily="34" charset="0"/>
              </a:defRPr>
            </a:lvl7pPr>
            <a:lvl8pPr marL="1028700" algn="l" defTabSz="342900" rtl="0" fontAlgn="base">
              <a:spcBef>
                <a:spcPct val="0"/>
              </a:spcBef>
              <a:spcAft>
                <a:spcPct val="0"/>
              </a:spcAft>
              <a:defRPr sz="2100" b="1">
                <a:solidFill>
                  <a:schemeClr val="tx2"/>
                </a:solidFill>
                <a:latin typeface="Tahoma" pitchFamily="34" charset="0"/>
                <a:cs typeface="Tahoma" pitchFamily="34" charset="0"/>
              </a:defRPr>
            </a:lvl8pPr>
            <a:lvl9pPr marL="1371600" algn="l" defTabSz="342900" rtl="0" fontAlgn="base">
              <a:spcBef>
                <a:spcPct val="0"/>
              </a:spcBef>
              <a:spcAft>
                <a:spcPct val="0"/>
              </a:spcAft>
              <a:defRPr sz="2100" b="1">
                <a:solidFill>
                  <a:schemeClr val="tx2"/>
                </a:solidFill>
                <a:latin typeface="Tahoma" pitchFamily="34" charset="0"/>
                <a:cs typeface="Tahoma" pitchFamily="34" charset="0"/>
              </a:defRPr>
            </a:lvl9pPr>
          </a:lstStyle>
          <a:p>
            <a:pPr>
              <a:spcBef>
                <a:spcPct val="50000"/>
              </a:spcBef>
              <a:spcAft>
                <a:spcPts val="0"/>
              </a:spcAft>
              <a:defRPr/>
            </a:pPr>
            <a:r>
              <a:rPr lang="en-GB" sz="2200" dirty="0">
                <a:ea typeface="+mn-ea"/>
                <a:cs typeface="+mn-cs"/>
              </a:rPr>
              <a:t>Hubs and Outreach</a:t>
            </a:r>
          </a:p>
        </p:txBody>
      </p:sp>
      <p:sp>
        <p:nvSpPr>
          <p:cNvPr id="8" name="TextBox 7">
            <a:extLst>
              <a:ext uri="{FF2B5EF4-FFF2-40B4-BE49-F238E27FC236}">
                <a16:creationId xmlns:a16="http://schemas.microsoft.com/office/drawing/2014/main" id="{6270D761-B828-43A0-98EE-E89FE753F4A4}"/>
              </a:ext>
            </a:extLst>
          </p:cNvPr>
          <p:cNvSpPr txBox="1"/>
          <p:nvPr/>
        </p:nvSpPr>
        <p:spPr>
          <a:xfrm>
            <a:off x="133751" y="2627316"/>
            <a:ext cx="11588693" cy="3807408"/>
          </a:xfrm>
          <a:prstGeom prst="rect">
            <a:avLst/>
          </a:prstGeom>
          <a:noFill/>
        </p:spPr>
        <p:txBody>
          <a:bodyPr wrap="square" lIns="0" tIns="0" rIns="0" bIns="0" rtlCol="0">
            <a:noAutofit/>
          </a:bodyPr>
          <a:lstStyle/>
          <a:p>
            <a:r>
              <a:rPr lang="en-GB" sz="2400" dirty="0"/>
              <a:t>We currently have 28 active partnerships across Sheffield</a:t>
            </a:r>
          </a:p>
          <a:p>
            <a:endParaRPr lang="en-GB" sz="2400" dirty="0"/>
          </a:p>
          <a:p>
            <a:r>
              <a:rPr lang="en-GB" sz="2400" dirty="0"/>
              <a:t>We have 1 hub in our retail space at Darnall, this acts as an information sharing and signposting offer, </a:t>
            </a:r>
            <a:r>
              <a:rPr lang="en-GB" sz="2400" dirty="0">
                <a:highlight>
                  <a:srgbClr val="FEFEFE"/>
                </a:highlight>
              </a:rPr>
              <a:t>we will be opening a further hub later in the year.</a:t>
            </a:r>
          </a:p>
          <a:p>
            <a:endParaRPr lang="en-GB" sz="2400" dirty="0">
              <a:highlight>
                <a:srgbClr val="FFFF00"/>
              </a:highlight>
            </a:endParaRPr>
          </a:p>
          <a:p>
            <a:r>
              <a:rPr lang="en-GB" sz="2400" dirty="0">
                <a:highlight>
                  <a:srgbClr val="FEFEFE"/>
                </a:highlight>
              </a:rPr>
              <a:t>We currently have an outreach offer across a number of areas in the city</a:t>
            </a:r>
          </a:p>
          <a:p>
            <a:r>
              <a:rPr lang="en-GB" sz="2400" dirty="0">
                <a:highlight>
                  <a:srgbClr val="FEFEFE"/>
                </a:highlight>
              </a:rPr>
              <a:t>-Stocksbridge in the leisure centre</a:t>
            </a:r>
          </a:p>
          <a:p>
            <a:r>
              <a:rPr lang="en-GB" sz="2400" dirty="0">
                <a:highlight>
                  <a:srgbClr val="FEFEFE"/>
                </a:highlight>
              </a:rPr>
              <a:t>-</a:t>
            </a:r>
            <a:r>
              <a:rPr lang="en-GB" sz="2400" dirty="0" err="1">
                <a:highlight>
                  <a:srgbClr val="FEFEFE"/>
                </a:highlight>
              </a:rPr>
              <a:t>Jordanthorpe</a:t>
            </a:r>
            <a:r>
              <a:rPr lang="en-GB" sz="2400" dirty="0">
                <a:highlight>
                  <a:srgbClr val="FEFEFE"/>
                </a:highlight>
              </a:rPr>
              <a:t> and </a:t>
            </a:r>
            <a:r>
              <a:rPr lang="en-GB" sz="2400" dirty="0" err="1">
                <a:highlight>
                  <a:srgbClr val="FEFEFE"/>
                </a:highlight>
              </a:rPr>
              <a:t>Batemoor</a:t>
            </a:r>
            <a:endParaRPr lang="en-GB" sz="2400" dirty="0">
              <a:highlight>
                <a:srgbClr val="FEFEFE"/>
              </a:highlight>
            </a:endParaRPr>
          </a:p>
          <a:p>
            <a:r>
              <a:rPr lang="en-GB" sz="2400" dirty="0">
                <a:highlight>
                  <a:srgbClr val="FEFEFE"/>
                </a:highlight>
              </a:rPr>
              <a:t>-Darnall Wellbeing and Hub</a:t>
            </a:r>
          </a:p>
          <a:p>
            <a:r>
              <a:rPr lang="en-GB" sz="2400" dirty="0">
                <a:highlight>
                  <a:srgbClr val="FEFEFE"/>
                </a:highlight>
              </a:rPr>
              <a:t>-</a:t>
            </a:r>
            <a:r>
              <a:rPr lang="en-GB" sz="2400" dirty="0" err="1">
                <a:highlight>
                  <a:srgbClr val="FEFEFE"/>
                </a:highlight>
              </a:rPr>
              <a:t>Pitsmoor</a:t>
            </a:r>
            <a:endParaRPr lang="en-GB" sz="2400" dirty="0">
              <a:highlight>
                <a:srgbClr val="FEFEFE"/>
              </a:highlight>
            </a:endParaRPr>
          </a:p>
        </p:txBody>
      </p:sp>
      <p:pic>
        <p:nvPicPr>
          <p:cNvPr id="2" name="Picture 1">
            <a:extLst>
              <a:ext uri="{FF2B5EF4-FFF2-40B4-BE49-F238E27FC236}">
                <a16:creationId xmlns:a16="http://schemas.microsoft.com/office/drawing/2014/main" id="{74FB2F7D-0F6C-43B7-AD88-9B2A00210A3A}"/>
              </a:ext>
            </a:extLst>
          </p:cNvPr>
          <p:cNvPicPr>
            <a:picLocks noChangeAspect="1"/>
          </p:cNvPicPr>
          <p:nvPr/>
        </p:nvPicPr>
        <p:blipFill>
          <a:blip r:embed="rId4"/>
          <a:stretch>
            <a:fillRect/>
          </a:stretch>
        </p:blipFill>
        <p:spPr>
          <a:xfrm>
            <a:off x="4882102" y="1563413"/>
            <a:ext cx="1080570" cy="762499"/>
          </a:xfrm>
          <a:prstGeom prst="rect">
            <a:avLst/>
          </a:prstGeom>
        </p:spPr>
      </p:pic>
      <p:pic>
        <p:nvPicPr>
          <p:cNvPr id="3" name="Picture 2">
            <a:extLst>
              <a:ext uri="{FF2B5EF4-FFF2-40B4-BE49-F238E27FC236}">
                <a16:creationId xmlns:a16="http://schemas.microsoft.com/office/drawing/2014/main" id="{E7762D3C-F9BE-4F12-924B-4F7037C11758}"/>
              </a:ext>
            </a:extLst>
          </p:cNvPr>
          <p:cNvPicPr>
            <a:picLocks noChangeAspect="1"/>
          </p:cNvPicPr>
          <p:nvPr/>
        </p:nvPicPr>
        <p:blipFill>
          <a:blip r:embed="rId5"/>
          <a:stretch>
            <a:fillRect/>
          </a:stretch>
        </p:blipFill>
        <p:spPr>
          <a:xfrm>
            <a:off x="3334076" y="1572228"/>
            <a:ext cx="1405133" cy="762106"/>
          </a:xfrm>
          <a:prstGeom prst="rect">
            <a:avLst/>
          </a:prstGeom>
        </p:spPr>
      </p:pic>
      <p:pic>
        <p:nvPicPr>
          <p:cNvPr id="9" name="Picture 8">
            <a:extLst>
              <a:ext uri="{FF2B5EF4-FFF2-40B4-BE49-F238E27FC236}">
                <a16:creationId xmlns:a16="http://schemas.microsoft.com/office/drawing/2014/main" id="{0E8E07DF-3AB0-4545-8F38-0F526499D742}"/>
              </a:ext>
            </a:extLst>
          </p:cNvPr>
          <p:cNvPicPr>
            <a:picLocks noChangeAspect="1"/>
          </p:cNvPicPr>
          <p:nvPr/>
        </p:nvPicPr>
        <p:blipFill>
          <a:blip r:embed="rId6"/>
          <a:stretch>
            <a:fillRect/>
          </a:stretch>
        </p:blipFill>
        <p:spPr>
          <a:xfrm>
            <a:off x="6062542" y="1596672"/>
            <a:ext cx="992844" cy="791498"/>
          </a:xfrm>
          <a:prstGeom prst="rect">
            <a:avLst/>
          </a:prstGeom>
        </p:spPr>
      </p:pic>
      <p:pic>
        <p:nvPicPr>
          <p:cNvPr id="10" name="Picture 9">
            <a:extLst>
              <a:ext uri="{FF2B5EF4-FFF2-40B4-BE49-F238E27FC236}">
                <a16:creationId xmlns:a16="http://schemas.microsoft.com/office/drawing/2014/main" id="{1ECACDD0-3CED-485F-AF32-DBC71DA22DDC}"/>
              </a:ext>
            </a:extLst>
          </p:cNvPr>
          <p:cNvPicPr>
            <a:picLocks noChangeAspect="1"/>
          </p:cNvPicPr>
          <p:nvPr/>
        </p:nvPicPr>
        <p:blipFill>
          <a:blip r:embed="rId7"/>
          <a:stretch>
            <a:fillRect/>
          </a:stretch>
        </p:blipFill>
        <p:spPr>
          <a:xfrm>
            <a:off x="7155256" y="1621505"/>
            <a:ext cx="1242830" cy="886238"/>
          </a:xfrm>
          <a:prstGeom prst="rect">
            <a:avLst/>
          </a:prstGeom>
        </p:spPr>
      </p:pic>
      <p:pic>
        <p:nvPicPr>
          <p:cNvPr id="11" name="Picture 10">
            <a:extLst>
              <a:ext uri="{FF2B5EF4-FFF2-40B4-BE49-F238E27FC236}">
                <a16:creationId xmlns:a16="http://schemas.microsoft.com/office/drawing/2014/main" id="{34C30C3E-E82B-4FF3-9F96-7B695C875FEE}"/>
              </a:ext>
            </a:extLst>
          </p:cNvPr>
          <p:cNvPicPr>
            <a:picLocks noChangeAspect="1"/>
          </p:cNvPicPr>
          <p:nvPr/>
        </p:nvPicPr>
        <p:blipFill>
          <a:blip r:embed="rId8"/>
          <a:stretch>
            <a:fillRect/>
          </a:stretch>
        </p:blipFill>
        <p:spPr>
          <a:xfrm>
            <a:off x="8591875" y="1621505"/>
            <a:ext cx="946842" cy="1039754"/>
          </a:xfrm>
          <a:prstGeom prst="rect">
            <a:avLst/>
          </a:prstGeom>
        </p:spPr>
      </p:pic>
      <p:pic>
        <p:nvPicPr>
          <p:cNvPr id="12" name="Picture 11">
            <a:extLst>
              <a:ext uri="{FF2B5EF4-FFF2-40B4-BE49-F238E27FC236}">
                <a16:creationId xmlns:a16="http://schemas.microsoft.com/office/drawing/2014/main" id="{FD5486A3-E663-4F4A-9281-CA46631C17CE}"/>
              </a:ext>
            </a:extLst>
          </p:cNvPr>
          <p:cNvPicPr>
            <a:picLocks noChangeAspect="1"/>
          </p:cNvPicPr>
          <p:nvPr/>
        </p:nvPicPr>
        <p:blipFill>
          <a:blip r:embed="rId9"/>
          <a:stretch>
            <a:fillRect/>
          </a:stretch>
        </p:blipFill>
        <p:spPr>
          <a:xfrm>
            <a:off x="9856224" y="1617922"/>
            <a:ext cx="1548713" cy="805059"/>
          </a:xfrm>
          <a:prstGeom prst="rect">
            <a:avLst/>
          </a:prstGeom>
        </p:spPr>
      </p:pic>
    </p:spTree>
    <p:extLst>
      <p:ext uri="{BB962C8B-B14F-4D97-AF65-F5344CB8AC3E}">
        <p14:creationId xmlns:p14="http://schemas.microsoft.com/office/powerpoint/2010/main" val="11162050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F67B39E-EAF3-7047-A2D5-FF4726A5AAA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31F26B9-E6F4-B218-92BE-B08B28BB3BF2}"/>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36061D6-1C3B-ACF1-E912-84D98DF422F4}"/>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3E9B9C6B-421A-9D37-B8E4-13AF49775CD6}"/>
              </a:ext>
            </a:extLst>
          </p:cNvPr>
          <p:cNvPicPr>
            <a:picLocks noChangeAspect="1"/>
          </p:cNvPicPr>
          <p:nvPr/>
        </p:nvPicPr>
        <p:blipFill rotWithShape="1">
          <a:blip r:embed="rId3"/>
          <a:srcRect b="24551"/>
          <a:stretch/>
        </p:blipFill>
        <p:spPr>
          <a:xfrm>
            <a:off x="216129" y="249050"/>
            <a:ext cx="2393099" cy="1039754"/>
          </a:xfrm>
          <a:prstGeom prst="rect">
            <a:avLst/>
          </a:prstGeom>
        </p:spPr>
      </p:pic>
      <p:sp>
        <p:nvSpPr>
          <p:cNvPr id="7" name="Rectangle 2">
            <a:extLst>
              <a:ext uri="{FF2B5EF4-FFF2-40B4-BE49-F238E27FC236}">
                <a16:creationId xmlns:a16="http://schemas.microsoft.com/office/drawing/2014/main" id="{AB548639-2AF6-921E-FFEF-E439CB2EDFAE}"/>
              </a:ext>
            </a:extLst>
          </p:cNvPr>
          <p:cNvSpPr txBox="1">
            <a:spLocks noChangeArrowheads="1"/>
          </p:cNvSpPr>
          <p:nvPr/>
        </p:nvSpPr>
        <p:spPr bwMode="auto">
          <a:xfrm>
            <a:off x="133751" y="1629147"/>
            <a:ext cx="6172200" cy="315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algn="l" defTabSz="342900" rtl="0" eaLnBrk="0" fontAlgn="base" hangingPunct="0">
              <a:spcBef>
                <a:spcPct val="0"/>
              </a:spcBef>
              <a:spcAft>
                <a:spcPct val="0"/>
              </a:spcAft>
              <a:defRPr lang="en-US" sz="2100" b="1" kern="1200" dirty="0">
                <a:solidFill>
                  <a:schemeClr val="tx2"/>
                </a:solidFill>
                <a:latin typeface="Tahoma"/>
                <a:ea typeface="+mj-ea"/>
                <a:cs typeface="Tahoma"/>
              </a:defRPr>
            </a:lvl1pPr>
            <a:lvl2pPr algn="l" defTabSz="342900" rtl="0" eaLnBrk="0" fontAlgn="base" hangingPunct="0">
              <a:spcBef>
                <a:spcPct val="0"/>
              </a:spcBef>
              <a:spcAft>
                <a:spcPct val="0"/>
              </a:spcAft>
              <a:defRPr sz="2100" b="1">
                <a:solidFill>
                  <a:schemeClr val="tx2"/>
                </a:solidFill>
                <a:latin typeface="Tahoma" pitchFamily="34" charset="0"/>
                <a:cs typeface="Tahoma" pitchFamily="34" charset="0"/>
              </a:defRPr>
            </a:lvl2pPr>
            <a:lvl3pPr algn="l" defTabSz="342900" rtl="0" eaLnBrk="0" fontAlgn="base" hangingPunct="0">
              <a:spcBef>
                <a:spcPct val="0"/>
              </a:spcBef>
              <a:spcAft>
                <a:spcPct val="0"/>
              </a:spcAft>
              <a:defRPr sz="2100" b="1">
                <a:solidFill>
                  <a:schemeClr val="tx2"/>
                </a:solidFill>
                <a:latin typeface="Tahoma" pitchFamily="34" charset="0"/>
                <a:cs typeface="Tahoma" pitchFamily="34" charset="0"/>
              </a:defRPr>
            </a:lvl3pPr>
            <a:lvl4pPr algn="l" defTabSz="342900" rtl="0" eaLnBrk="0" fontAlgn="base" hangingPunct="0">
              <a:spcBef>
                <a:spcPct val="0"/>
              </a:spcBef>
              <a:spcAft>
                <a:spcPct val="0"/>
              </a:spcAft>
              <a:defRPr sz="2100" b="1">
                <a:solidFill>
                  <a:schemeClr val="tx2"/>
                </a:solidFill>
                <a:latin typeface="Tahoma" pitchFamily="34" charset="0"/>
                <a:cs typeface="Tahoma" pitchFamily="34" charset="0"/>
              </a:defRPr>
            </a:lvl4pPr>
            <a:lvl5pPr algn="l" defTabSz="342900" rtl="0" eaLnBrk="0" fontAlgn="base" hangingPunct="0">
              <a:spcBef>
                <a:spcPct val="0"/>
              </a:spcBef>
              <a:spcAft>
                <a:spcPct val="0"/>
              </a:spcAft>
              <a:defRPr sz="2100" b="1">
                <a:solidFill>
                  <a:schemeClr val="tx2"/>
                </a:solidFill>
                <a:latin typeface="Tahoma" pitchFamily="34" charset="0"/>
                <a:cs typeface="Tahoma" pitchFamily="34" charset="0"/>
              </a:defRPr>
            </a:lvl5pPr>
            <a:lvl6pPr marL="342900" algn="l" defTabSz="342900" rtl="0" fontAlgn="base">
              <a:spcBef>
                <a:spcPct val="0"/>
              </a:spcBef>
              <a:spcAft>
                <a:spcPct val="0"/>
              </a:spcAft>
              <a:defRPr sz="2100" b="1">
                <a:solidFill>
                  <a:schemeClr val="tx2"/>
                </a:solidFill>
                <a:latin typeface="Tahoma" pitchFamily="34" charset="0"/>
                <a:cs typeface="Tahoma" pitchFamily="34" charset="0"/>
              </a:defRPr>
            </a:lvl6pPr>
            <a:lvl7pPr marL="685800" algn="l" defTabSz="342900" rtl="0" fontAlgn="base">
              <a:spcBef>
                <a:spcPct val="0"/>
              </a:spcBef>
              <a:spcAft>
                <a:spcPct val="0"/>
              </a:spcAft>
              <a:defRPr sz="2100" b="1">
                <a:solidFill>
                  <a:schemeClr val="tx2"/>
                </a:solidFill>
                <a:latin typeface="Tahoma" pitchFamily="34" charset="0"/>
                <a:cs typeface="Tahoma" pitchFamily="34" charset="0"/>
              </a:defRPr>
            </a:lvl7pPr>
            <a:lvl8pPr marL="1028700" algn="l" defTabSz="342900" rtl="0" fontAlgn="base">
              <a:spcBef>
                <a:spcPct val="0"/>
              </a:spcBef>
              <a:spcAft>
                <a:spcPct val="0"/>
              </a:spcAft>
              <a:defRPr sz="2100" b="1">
                <a:solidFill>
                  <a:schemeClr val="tx2"/>
                </a:solidFill>
                <a:latin typeface="Tahoma" pitchFamily="34" charset="0"/>
                <a:cs typeface="Tahoma" pitchFamily="34" charset="0"/>
              </a:defRPr>
            </a:lvl8pPr>
            <a:lvl9pPr marL="1371600" algn="l" defTabSz="342900" rtl="0" fontAlgn="base">
              <a:spcBef>
                <a:spcPct val="0"/>
              </a:spcBef>
              <a:spcAft>
                <a:spcPct val="0"/>
              </a:spcAft>
              <a:defRPr sz="2100" b="1">
                <a:solidFill>
                  <a:schemeClr val="tx2"/>
                </a:solidFill>
                <a:latin typeface="Tahoma" pitchFamily="34" charset="0"/>
                <a:cs typeface="Tahoma" pitchFamily="34" charset="0"/>
              </a:defRPr>
            </a:lvl9pPr>
          </a:lstStyle>
          <a:p>
            <a:pPr>
              <a:spcBef>
                <a:spcPct val="50000"/>
              </a:spcBef>
              <a:spcAft>
                <a:spcPts val="0"/>
              </a:spcAft>
              <a:defRPr/>
            </a:pPr>
            <a:r>
              <a:rPr lang="en-GB" sz="2200" dirty="0">
                <a:ea typeface="+mn-ea"/>
                <a:cs typeface="+mn-cs"/>
              </a:rPr>
              <a:t>Hubs and Outreach</a:t>
            </a:r>
          </a:p>
        </p:txBody>
      </p:sp>
      <p:pic>
        <p:nvPicPr>
          <p:cNvPr id="14" name="Picture 13">
            <a:extLst>
              <a:ext uri="{FF2B5EF4-FFF2-40B4-BE49-F238E27FC236}">
                <a16:creationId xmlns:a16="http://schemas.microsoft.com/office/drawing/2014/main" id="{06F5C42F-2B3B-4FF2-4A88-A68FE0BB693D}"/>
              </a:ext>
            </a:extLst>
          </p:cNvPr>
          <p:cNvPicPr>
            <a:picLocks noChangeAspect="1"/>
          </p:cNvPicPr>
          <p:nvPr/>
        </p:nvPicPr>
        <p:blipFill>
          <a:blip r:embed="rId4"/>
          <a:stretch>
            <a:fillRect/>
          </a:stretch>
        </p:blipFill>
        <p:spPr>
          <a:xfrm>
            <a:off x="4171474" y="527425"/>
            <a:ext cx="7334124" cy="5182049"/>
          </a:xfrm>
          <a:prstGeom prst="rect">
            <a:avLst/>
          </a:prstGeom>
        </p:spPr>
      </p:pic>
      <p:sp>
        <p:nvSpPr>
          <p:cNvPr id="16" name="TextBox 15">
            <a:extLst>
              <a:ext uri="{FF2B5EF4-FFF2-40B4-BE49-F238E27FC236}">
                <a16:creationId xmlns:a16="http://schemas.microsoft.com/office/drawing/2014/main" id="{0273EED5-FA4F-1D7D-E44F-2A0982A64E73}"/>
              </a:ext>
            </a:extLst>
          </p:cNvPr>
          <p:cNvSpPr txBox="1"/>
          <p:nvPr/>
        </p:nvSpPr>
        <p:spPr>
          <a:xfrm>
            <a:off x="332287" y="2701613"/>
            <a:ext cx="6116128" cy="646331"/>
          </a:xfrm>
          <a:prstGeom prst="rect">
            <a:avLst/>
          </a:prstGeom>
          <a:noFill/>
        </p:spPr>
        <p:txBody>
          <a:bodyPr wrap="square">
            <a:spAutoFit/>
          </a:bodyPr>
          <a:lstStyle/>
          <a:p>
            <a:r>
              <a:rPr lang="en-GB" dirty="0">
                <a:hlinkClick r:id="rId5"/>
              </a:rPr>
              <a:t>Darnall Info Hub </a:t>
            </a:r>
            <a:r>
              <a:rPr lang="en-GB" dirty="0" err="1">
                <a:hlinkClick r:id="rId5"/>
              </a:rPr>
              <a:t>Timetable_Social</a:t>
            </a:r>
            <a:r>
              <a:rPr lang="en-GB" dirty="0">
                <a:hlinkClick r:id="rId5"/>
              </a:rPr>
              <a:t> Prescribing_Approved_PM_2026</a:t>
            </a:r>
            <a:endParaRPr lang="en-GB" dirty="0"/>
          </a:p>
        </p:txBody>
      </p:sp>
    </p:spTree>
    <p:extLst>
      <p:ext uri="{BB962C8B-B14F-4D97-AF65-F5344CB8AC3E}">
        <p14:creationId xmlns:p14="http://schemas.microsoft.com/office/powerpoint/2010/main" val="31536896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80A5D-F94B-E17C-37DA-A64FB85A449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8D564CE-D587-959D-B2BE-0F85CA84FDB7}"/>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EEB5D564-9624-827B-FA97-88FBA6C0AA90}"/>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Title 7">
            <a:extLst>
              <a:ext uri="{FF2B5EF4-FFF2-40B4-BE49-F238E27FC236}">
                <a16:creationId xmlns:a16="http://schemas.microsoft.com/office/drawing/2014/main" id="{9B24C87D-B9FF-6C22-8FE7-101C0AB9A50D}"/>
              </a:ext>
            </a:extLst>
          </p:cNvPr>
          <p:cNvSpPr>
            <a:spLocks noGrp="1"/>
          </p:cNvSpPr>
          <p:nvPr>
            <p:ph type="title"/>
          </p:nvPr>
        </p:nvSpPr>
        <p:spPr/>
        <p:txBody>
          <a:bodyPr/>
          <a:lstStyle/>
          <a:p>
            <a:endParaRPr lang="en-GB"/>
          </a:p>
        </p:txBody>
      </p:sp>
      <p:pic>
        <p:nvPicPr>
          <p:cNvPr id="10" name="Picture 9">
            <a:extLst>
              <a:ext uri="{FF2B5EF4-FFF2-40B4-BE49-F238E27FC236}">
                <a16:creationId xmlns:a16="http://schemas.microsoft.com/office/drawing/2014/main" id="{A3D55B22-58C5-0B58-FE0D-72F846AA3BBB}"/>
              </a:ext>
            </a:extLst>
          </p:cNvPr>
          <p:cNvPicPr>
            <a:picLocks noChangeAspect="1"/>
          </p:cNvPicPr>
          <p:nvPr/>
        </p:nvPicPr>
        <p:blipFill>
          <a:blip r:embed="rId3"/>
          <a:stretch>
            <a:fillRect/>
          </a:stretch>
        </p:blipFill>
        <p:spPr>
          <a:xfrm>
            <a:off x="6860662" y="249050"/>
            <a:ext cx="4673055" cy="6293434"/>
          </a:xfrm>
          <a:prstGeom prst="rect">
            <a:avLst/>
          </a:prstGeom>
        </p:spPr>
      </p:pic>
      <p:pic>
        <p:nvPicPr>
          <p:cNvPr id="14" name="Picture 13">
            <a:extLst>
              <a:ext uri="{FF2B5EF4-FFF2-40B4-BE49-F238E27FC236}">
                <a16:creationId xmlns:a16="http://schemas.microsoft.com/office/drawing/2014/main" id="{C83D31A2-80F9-99AD-6D80-151A191A2D12}"/>
              </a:ext>
            </a:extLst>
          </p:cNvPr>
          <p:cNvPicPr>
            <a:picLocks noChangeAspect="1"/>
          </p:cNvPicPr>
          <p:nvPr/>
        </p:nvPicPr>
        <p:blipFill>
          <a:blip r:embed="rId4"/>
          <a:stretch>
            <a:fillRect/>
          </a:stretch>
        </p:blipFill>
        <p:spPr>
          <a:xfrm>
            <a:off x="1168298" y="200646"/>
            <a:ext cx="4626659" cy="6341838"/>
          </a:xfrm>
          <a:prstGeom prst="rect">
            <a:avLst/>
          </a:prstGeom>
        </p:spPr>
      </p:pic>
    </p:spTree>
    <p:extLst>
      <p:ext uri="{BB962C8B-B14F-4D97-AF65-F5344CB8AC3E}">
        <p14:creationId xmlns:p14="http://schemas.microsoft.com/office/powerpoint/2010/main" val="35231111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724CC-C917-F66E-BC5D-F8DE23ADB9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499723-BB29-C4A6-F3DF-1783265272C5}"/>
              </a:ext>
            </a:extLst>
          </p:cNvPr>
          <p:cNvSpPr>
            <a:spLocks noGrp="1"/>
          </p:cNvSpPr>
          <p:nvPr>
            <p:ph type="title"/>
          </p:nvPr>
        </p:nvSpPr>
        <p:spPr>
          <a:xfrm>
            <a:off x="216129" y="1940899"/>
            <a:ext cx="10861717" cy="525462"/>
          </a:xfrm>
        </p:spPr>
        <p:txBody>
          <a:bodyPr/>
          <a:lstStyle/>
          <a:p>
            <a:r>
              <a:rPr lang="en-GB" sz="2200" dirty="0"/>
              <a:t>Counselling, pre and post bereavement for adults</a:t>
            </a:r>
            <a:endParaRPr lang="en-US" sz="2200" dirty="0"/>
          </a:p>
        </p:txBody>
      </p:sp>
      <p:sp>
        <p:nvSpPr>
          <p:cNvPr id="3" name="Content Placeholder 2">
            <a:extLst>
              <a:ext uri="{FF2B5EF4-FFF2-40B4-BE49-F238E27FC236}">
                <a16:creationId xmlns:a16="http://schemas.microsoft.com/office/drawing/2014/main" id="{C1098357-2B41-021F-FBAF-A690CC904AA6}"/>
              </a:ext>
            </a:extLst>
          </p:cNvPr>
          <p:cNvSpPr>
            <a:spLocks noGrp="1"/>
          </p:cNvSpPr>
          <p:nvPr>
            <p:ph idx="1"/>
          </p:nvPr>
        </p:nvSpPr>
        <p:spPr>
          <a:xfrm>
            <a:off x="0" y="1627632"/>
            <a:ext cx="11077846" cy="4166389"/>
          </a:xfrm>
        </p:spPr>
        <p:txBody>
          <a:bodyPr vert="horz" lIns="0" tIns="0" rIns="0" bIns="0" rtlCol="0" anchor="t">
            <a:noAutofit/>
          </a:bodyPr>
          <a:lstStyle/>
          <a:p>
            <a:pPr marL="471488" indent="-214313">
              <a:spcBef>
                <a:spcPts val="1050"/>
              </a:spcBef>
              <a:buClr>
                <a:srgbClr val="C51473"/>
              </a:buClr>
            </a:pPr>
            <a:endParaRPr lang="en-GB" dirty="0">
              <a:solidFill>
                <a:schemeClr val="tx1">
                  <a:lumMod val="75000"/>
                  <a:lumOff val="25000"/>
                </a:schemeClr>
              </a:solidFill>
              <a:ea typeface="Tahoma"/>
              <a:cs typeface="Tahoma"/>
            </a:endParaRPr>
          </a:p>
          <a:p>
            <a:pPr lvl="1" indent="0">
              <a:spcBef>
                <a:spcPts val="1050"/>
              </a:spcBef>
            </a:pPr>
            <a:endParaRPr lang="en-GB" dirty="0">
              <a:solidFill>
                <a:schemeClr val="tx1">
                  <a:lumMod val="75000"/>
                  <a:lumOff val="25000"/>
                </a:schemeClr>
              </a:solidFill>
              <a:ea typeface="Tahoma"/>
              <a:cs typeface="Tahoma"/>
            </a:endParaRPr>
          </a:p>
          <a:p>
            <a:pPr>
              <a:buClr>
                <a:srgbClr val="C51473"/>
              </a:buClr>
            </a:pPr>
            <a:endParaRPr lang="en-GB" dirty="0">
              <a:solidFill>
                <a:schemeClr val="tx1">
                  <a:lumMod val="75000"/>
                  <a:lumOff val="25000"/>
                </a:schemeClr>
              </a:solidFill>
              <a:ea typeface="Tahoma"/>
              <a:cs typeface="Tahoma"/>
            </a:endParaRPr>
          </a:p>
          <a:p>
            <a:pPr>
              <a:buClr>
                <a:srgbClr val="C51473"/>
              </a:buClr>
            </a:pPr>
            <a:r>
              <a:rPr lang="en-GB" dirty="0">
                <a:solidFill>
                  <a:srgbClr val="000000"/>
                </a:solidFill>
                <a:ea typeface="Tahoma"/>
                <a:cs typeface="Tahoma"/>
              </a:rPr>
              <a:t>Open to patients of St Luke’s and their families/friends. </a:t>
            </a:r>
          </a:p>
          <a:p>
            <a:pPr>
              <a:buClr>
                <a:srgbClr val="C51473"/>
              </a:buClr>
            </a:pPr>
            <a:r>
              <a:rPr lang="en-GB" dirty="0">
                <a:solidFill>
                  <a:srgbClr val="000000"/>
                </a:solidFill>
                <a:ea typeface="Tahoma"/>
                <a:cs typeface="Tahoma"/>
              </a:rPr>
              <a:t>We don’t accept referrals for patients solely for counselling, but we would refer internally. </a:t>
            </a:r>
          </a:p>
          <a:p>
            <a:pPr>
              <a:buClr>
                <a:srgbClr val="C51473"/>
              </a:buClr>
            </a:pPr>
            <a:r>
              <a:rPr lang="en-GB" dirty="0">
                <a:solidFill>
                  <a:srgbClr val="000000"/>
                </a:solidFill>
                <a:ea typeface="Tahoma"/>
                <a:cs typeface="Tahoma"/>
              </a:rPr>
              <a:t>Family and friends- can refer themselves</a:t>
            </a:r>
          </a:p>
          <a:p>
            <a:pPr lvl="1">
              <a:buClr>
                <a:srgbClr val="C51473"/>
              </a:buClr>
            </a:pPr>
            <a:r>
              <a:rPr lang="en-GB" dirty="0">
                <a:solidFill>
                  <a:srgbClr val="000000"/>
                </a:solidFill>
                <a:ea typeface="Tahoma"/>
                <a:cs typeface="Tahoma"/>
              </a:rPr>
              <a:t>Counselling</a:t>
            </a:r>
          </a:p>
          <a:p>
            <a:pPr lvl="1">
              <a:buClr>
                <a:srgbClr val="C51473"/>
              </a:buClr>
            </a:pPr>
            <a:r>
              <a:rPr lang="en-GB" dirty="0">
                <a:solidFill>
                  <a:srgbClr val="000000"/>
                </a:solidFill>
                <a:ea typeface="Tahoma"/>
                <a:cs typeface="Tahoma"/>
              </a:rPr>
              <a:t>Psychology as needed</a:t>
            </a:r>
          </a:p>
        </p:txBody>
      </p:sp>
      <p:sp>
        <p:nvSpPr>
          <p:cNvPr id="4" name="Rectangle 3">
            <a:extLst>
              <a:ext uri="{FF2B5EF4-FFF2-40B4-BE49-F238E27FC236}">
                <a16:creationId xmlns:a16="http://schemas.microsoft.com/office/drawing/2014/main" id="{9765F555-8062-FB1A-8FE5-3C9DE52F49F7}"/>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A16955E0-0F84-5659-4463-81279609D41C}"/>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322ADAFC-6F14-3473-4F1C-B08F01766AAB}"/>
              </a:ext>
            </a:extLst>
          </p:cNvPr>
          <p:cNvPicPr>
            <a:picLocks noChangeAspect="1"/>
          </p:cNvPicPr>
          <p:nvPr/>
        </p:nvPicPr>
        <p:blipFill rotWithShape="1">
          <a:blip r:embed="rId3"/>
          <a:srcRect b="24551"/>
          <a:stretch/>
        </p:blipFill>
        <p:spPr>
          <a:xfrm>
            <a:off x="216129" y="249050"/>
            <a:ext cx="2393099" cy="1039754"/>
          </a:xfrm>
          <a:prstGeom prst="rect">
            <a:avLst/>
          </a:prstGeom>
        </p:spPr>
      </p:pic>
    </p:spTree>
    <p:extLst>
      <p:ext uri="{BB962C8B-B14F-4D97-AF65-F5344CB8AC3E}">
        <p14:creationId xmlns:p14="http://schemas.microsoft.com/office/powerpoint/2010/main" val="7834711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16129" y="1891204"/>
            <a:ext cx="10627462" cy="533943"/>
          </a:xfrm>
        </p:spPr>
        <p:txBody>
          <a:bodyPr rtlCol="0">
            <a:normAutofit/>
          </a:bodyPr>
          <a:lstStyle/>
          <a:p>
            <a:pPr>
              <a:spcBef>
                <a:spcPct val="50000"/>
              </a:spcBef>
              <a:spcAft>
                <a:spcPts val="0"/>
              </a:spcAft>
              <a:defRPr/>
            </a:pPr>
            <a:r>
              <a:rPr lang="en-GB" sz="2400" dirty="0">
                <a:solidFill>
                  <a:srgbClr val="D12A79"/>
                </a:solidFill>
                <a:latin typeface="+mj-lt"/>
                <a:ea typeface="+mn-ea"/>
                <a:cs typeface="+mn-cs"/>
              </a:rPr>
              <a:t>Children’s Bereavement and Art Therapy</a:t>
            </a:r>
            <a:endParaRPr lang="en-US" sz="2800" dirty="0">
              <a:ea typeface="+mn-ea"/>
              <a:cs typeface="+mn-cs"/>
            </a:endParaRPr>
          </a:p>
        </p:txBody>
      </p:sp>
      <p:sp>
        <p:nvSpPr>
          <p:cNvPr id="4" name="Rectangle 3">
            <a:extLst>
              <a:ext uri="{FF2B5EF4-FFF2-40B4-BE49-F238E27FC236}">
                <a16:creationId xmlns:a16="http://schemas.microsoft.com/office/drawing/2014/main" id="{A0BC78ED-D122-4E72-85CD-EA9BBC01A330}"/>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B991890-0746-4EF1-8CFB-ED5E092BB5E2}"/>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894A719B-E0A7-4F79-8288-B96D417E7E9D}"/>
              </a:ext>
            </a:extLst>
          </p:cNvPr>
          <p:cNvPicPr>
            <a:picLocks noChangeAspect="1"/>
          </p:cNvPicPr>
          <p:nvPr/>
        </p:nvPicPr>
        <p:blipFill rotWithShape="1">
          <a:blip r:embed="rId3"/>
          <a:srcRect b="24551"/>
          <a:stretch/>
        </p:blipFill>
        <p:spPr>
          <a:xfrm>
            <a:off x="216129" y="249050"/>
            <a:ext cx="2393099" cy="1039754"/>
          </a:xfrm>
          <a:prstGeom prst="rect">
            <a:avLst/>
          </a:prstGeom>
        </p:spPr>
      </p:pic>
      <p:sp>
        <p:nvSpPr>
          <p:cNvPr id="2" name="TextBox 1">
            <a:extLst>
              <a:ext uri="{FF2B5EF4-FFF2-40B4-BE49-F238E27FC236}">
                <a16:creationId xmlns:a16="http://schemas.microsoft.com/office/drawing/2014/main" id="{5FF8BC11-1503-46D0-9BA0-CDAD099A86D2}"/>
              </a:ext>
            </a:extLst>
          </p:cNvPr>
          <p:cNvSpPr txBox="1"/>
          <p:nvPr/>
        </p:nvSpPr>
        <p:spPr>
          <a:xfrm>
            <a:off x="333374" y="2292332"/>
            <a:ext cx="11077576" cy="4124944"/>
          </a:xfrm>
          <a:prstGeom prst="rect">
            <a:avLst/>
          </a:prstGeom>
          <a:noFill/>
        </p:spPr>
        <p:txBody>
          <a:bodyPr wrap="square" lIns="0" tIns="0" rIns="0" bIns="0" rtlCol="0">
            <a:noAutofit/>
          </a:bodyPr>
          <a:lstStyle/>
          <a:p>
            <a:endParaRPr lang="en-GB" dirty="0"/>
          </a:p>
          <a:p>
            <a:r>
              <a:rPr lang="en-GB" dirty="0"/>
              <a:t>St Luke’s Hospice bereavement services extend to children and young people aged 5-16, providing professional counselling, art therapy and support tailored to each individual’s needs, helping them to express their feelings and begin to move forward, to children and young people of patients who are or who have been under our services.</a:t>
            </a:r>
          </a:p>
          <a:p>
            <a:endParaRPr lang="en-GB" dirty="0"/>
          </a:p>
          <a:p>
            <a:r>
              <a:rPr lang="en-GB" dirty="0"/>
              <a:t>Our service is delivered by qualified counsellors and art therapists, with support from trained volunteers. For children aged 5-7 and 8-11, we offer age-appropriate group sessions, while young people aged 12-16 can access one-to-one counselling or art therapy.</a:t>
            </a:r>
          </a:p>
          <a:p>
            <a:endParaRPr lang="en-GB" dirty="0"/>
          </a:p>
          <a:p>
            <a:r>
              <a:rPr lang="en-GB" dirty="0"/>
              <a:t>Through creative activities, peer connection and emotional support, children and young people are helped to understand grief, build resilience and explore their emotions in a safe and compassionate space following the loss of their loved one.</a:t>
            </a:r>
          </a:p>
          <a:p>
            <a:endParaRPr lang="en-GB" dirty="0"/>
          </a:p>
        </p:txBody>
      </p:sp>
    </p:spTree>
    <p:extLst>
      <p:ext uri="{BB962C8B-B14F-4D97-AF65-F5344CB8AC3E}">
        <p14:creationId xmlns:p14="http://schemas.microsoft.com/office/powerpoint/2010/main" val="10151798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31607" y="1882746"/>
            <a:ext cx="6172200" cy="315516"/>
          </a:xfrm>
        </p:spPr>
        <p:txBody>
          <a:bodyPr rtlCol="0">
            <a:normAutofit fontScale="90000"/>
          </a:bodyPr>
          <a:lstStyle/>
          <a:p>
            <a:pPr eaLnBrk="1" fontAlgn="auto" hangingPunct="1">
              <a:spcBef>
                <a:spcPct val="50000"/>
              </a:spcBef>
              <a:spcAft>
                <a:spcPts val="0"/>
              </a:spcAft>
              <a:defRPr/>
            </a:pPr>
            <a:r>
              <a:rPr lang="en-GB" altLang="en-US" sz="2400" dirty="0">
                <a:solidFill>
                  <a:srgbClr val="D12A79"/>
                </a:solidFill>
                <a:latin typeface="+mj-lt"/>
                <a:ea typeface="+mn-ea"/>
                <a:cs typeface="+mn-cs"/>
              </a:rPr>
              <a:t>How to refer?</a:t>
            </a:r>
          </a:p>
        </p:txBody>
      </p:sp>
      <p:sp>
        <p:nvSpPr>
          <p:cNvPr id="25603" name="Rectangle 3"/>
          <p:cNvSpPr>
            <a:spLocks noGrp="1" noChangeArrowheads="1"/>
          </p:cNvSpPr>
          <p:nvPr>
            <p:ph idx="1"/>
          </p:nvPr>
        </p:nvSpPr>
        <p:spPr>
          <a:xfrm>
            <a:off x="231607" y="2509902"/>
            <a:ext cx="11504816" cy="2224024"/>
          </a:xfrm>
        </p:spPr>
        <p:txBody>
          <a:bodyPr/>
          <a:lstStyle/>
          <a:p>
            <a:r>
              <a:rPr lang="en-GB" dirty="0"/>
              <a:t>To access our other support services, including counselling services, as a patient or loved one of a patient, a self-referral form can be completed.</a:t>
            </a:r>
            <a:endParaRPr lang="en-GB" b="1" dirty="0"/>
          </a:p>
          <a:p>
            <a:pPr marL="0" indent="0">
              <a:buNone/>
            </a:pPr>
            <a:endParaRPr lang="en-GB" dirty="0"/>
          </a:p>
          <a:p>
            <a:r>
              <a:rPr lang="en-GB" dirty="0">
                <a:hlinkClick r:id="rId3"/>
              </a:rPr>
              <a:t>Palliative Counselling | Our Services | St Luke’s – Sheffield’s Hospice</a:t>
            </a:r>
            <a:endParaRPr lang="en-GB" dirty="0"/>
          </a:p>
          <a:p>
            <a:pPr marL="0" indent="0">
              <a:buNone/>
            </a:pPr>
            <a:endParaRPr lang="en-GB" dirty="0"/>
          </a:p>
          <a:p>
            <a:r>
              <a:rPr lang="en-GB" dirty="0"/>
              <a:t>If you have any questions about a referral or getting a patient referred, please call </a:t>
            </a:r>
            <a:r>
              <a:rPr lang="en-GB" b="1" dirty="0"/>
              <a:t>0114 235 7663 </a:t>
            </a:r>
            <a:endParaRPr lang="en-GB" dirty="0"/>
          </a:p>
          <a:p>
            <a:endParaRPr lang="en-GB" b="1" dirty="0"/>
          </a:p>
          <a:p>
            <a:endParaRPr lang="en-GB" b="1" dirty="0"/>
          </a:p>
          <a:p>
            <a:endParaRPr lang="en-GB" b="1" dirty="0"/>
          </a:p>
          <a:p>
            <a:endParaRPr lang="en-GB" b="1" dirty="0"/>
          </a:p>
          <a:p>
            <a:endParaRPr lang="en-GB" b="1" dirty="0"/>
          </a:p>
          <a:p>
            <a:endParaRPr lang="en-GB" dirty="0"/>
          </a:p>
          <a:p>
            <a:pPr eaLnBrk="1" hangingPunct="1">
              <a:buClr>
                <a:srgbClr val="D12A79"/>
              </a:buClr>
              <a:buFont typeface="Arial" charset="0"/>
              <a:buChar char="•"/>
              <a:defRPr/>
            </a:pPr>
            <a:endParaRPr lang="en-GB" altLang="en-US" b="1" dirty="0">
              <a:solidFill>
                <a:srgbClr val="D12A79"/>
              </a:solidFill>
              <a:latin typeface="+mj-lt"/>
              <a:cs typeface="Arial" charset="0"/>
            </a:endParaRPr>
          </a:p>
          <a:p>
            <a:pPr eaLnBrk="1" hangingPunct="1">
              <a:buClr>
                <a:srgbClr val="D12A79"/>
              </a:buClr>
              <a:buFont typeface="Arial" charset="0"/>
              <a:buChar char="•"/>
              <a:defRPr/>
            </a:pPr>
            <a:endParaRPr lang="en-GB" altLang="en-US" b="1" dirty="0">
              <a:solidFill>
                <a:srgbClr val="D12A79"/>
              </a:solidFill>
              <a:latin typeface="+mj-lt"/>
              <a:cs typeface="Arial" charset="0"/>
            </a:endParaRPr>
          </a:p>
        </p:txBody>
      </p:sp>
      <p:sp>
        <p:nvSpPr>
          <p:cNvPr id="2" name="Rectangle 1">
            <a:extLst>
              <a:ext uri="{FF2B5EF4-FFF2-40B4-BE49-F238E27FC236}">
                <a16:creationId xmlns:a16="http://schemas.microsoft.com/office/drawing/2014/main" id="{BE2B2982-70E8-40B4-8E14-CCE65A402CFA}"/>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045985F6-1D7D-4838-8819-32CBDAF526D7}"/>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92678073-D13D-4E17-9E7C-DE4977B76B7A}"/>
              </a:ext>
            </a:extLst>
          </p:cNvPr>
          <p:cNvPicPr>
            <a:picLocks noChangeAspect="1"/>
          </p:cNvPicPr>
          <p:nvPr/>
        </p:nvPicPr>
        <p:blipFill rotWithShape="1">
          <a:blip r:embed="rId4"/>
          <a:srcRect b="24551"/>
          <a:stretch/>
        </p:blipFill>
        <p:spPr>
          <a:xfrm>
            <a:off x="216129" y="249050"/>
            <a:ext cx="2393099" cy="1039754"/>
          </a:xfrm>
          <a:prstGeom prst="rect">
            <a:avLst/>
          </a:prstGeom>
        </p:spPr>
      </p:pic>
    </p:spTree>
    <p:extLst>
      <p:ext uri="{BB962C8B-B14F-4D97-AF65-F5344CB8AC3E}">
        <p14:creationId xmlns:p14="http://schemas.microsoft.com/office/powerpoint/2010/main" val="15868360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58354A-659D-4938-AF2F-76374FC00C80}"/>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E1C24CDC-A4B6-4364-A48C-DA5D59A7E65C}"/>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3F74B40A-3C32-4992-8785-F2922143DA5E}"/>
              </a:ext>
            </a:extLst>
          </p:cNvPr>
          <p:cNvPicPr>
            <a:picLocks noChangeAspect="1"/>
          </p:cNvPicPr>
          <p:nvPr/>
        </p:nvPicPr>
        <p:blipFill rotWithShape="1">
          <a:blip r:embed="rId3"/>
          <a:srcRect b="24551"/>
          <a:stretch/>
        </p:blipFill>
        <p:spPr>
          <a:xfrm>
            <a:off x="216129" y="249050"/>
            <a:ext cx="2393099" cy="1039754"/>
          </a:xfrm>
          <a:prstGeom prst="rect">
            <a:avLst/>
          </a:prstGeom>
        </p:spPr>
      </p:pic>
      <p:sp>
        <p:nvSpPr>
          <p:cNvPr id="6" name="Rectangle 2">
            <a:extLst>
              <a:ext uri="{FF2B5EF4-FFF2-40B4-BE49-F238E27FC236}">
                <a16:creationId xmlns:a16="http://schemas.microsoft.com/office/drawing/2014/main" id="{AF63CB6E-1C3D-4EE4-A42B-232700C13AF6}"/>
              </a:ext>
            </a:extLst>
          </p:cNvPr>
          <p:cNvSpPr txBox="1">
            <a:spLocks noChangeArrowheads="1"/>
          </p:cNvSpPr>
          <p:nvPr/>
        </p:nvSpPr>
        <p:spPr bwMode="auto">
          <a:xfrm>
            <a:off x="348406" y="1621438"/>
            <a:ext cx="10995211" cy="419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algn="l" defTabSz="342900" rtl="0" eaLnBrk="0" fontAlgn="base" hangingPunct="0">
              <a:spcBef>
                <a:spcPct val="0"/>
              </a:spcBef>
              <a:spcAft>
                <a:spcPct val="0"/>
              </a:spcAft>
              <a:defRPr lang="en-US" sz="2100" b="1" kern="1200" dirty="0">
                <a:solidFill>
                  <a:schemeClr val="tx2"/>
                </a:solidFill>
                <a:latin typeface="Tahoma"/>
                <a:ea typeface="+mj-ea"/>
                <a:cs typeface="Tahoma"/>
              </a:defRPr>
            </a:lvl1pPr>
            <a:lvl2pPr algn="l" defTabSz="342900" rtl="0" eaLnBrk="0" fontAlgn="base" hangingPunct="0">
              <a:spcBef>
                <a:spcPct val="0"/>
              </a:spcBef>
              <a:spcAft>
                <a:spcPct val="0"/>
              </a:spcAft>
              <a:defRPr sz="2100" b="1">
                <a:solidFill>
                  <a:schemeClr val="tx2"/>
                </a:solidFill>
                <a:latin typeface="Tahoma" pitchFamily="34" charset="0"/>
                <a:cs typeface="Tahoma" pitchFamily="34" charset="0"/>
              </a:defRPr>
            </a:lvl2pPr>
            <a:lvl3pPr algn="l" defTabSz="342900" rtl="0" eaLnBrk="0" fontAlgn="base" hangingPunct="0">
              <a:spcBef>
                <a:spcPct val="0"/>
              </a:spcBef>
              <a:spcAft>
                <a:spcPct val="0"/>
              </a:spcAft>
              <a:defRPr sz="2100" b="1">
                <a:solidFill>
                  <a:schemeClr val="tx2"/>
                </a:solidFill>
                <a:latin typeface="Tahoma" pitchFamily="34" charset="0"/>
                <a:cs typeface="Tahoma" pitchFamily="34" charset="0"/>
              </a:defRPr>
            </a:lvl3pPr>
            <a:lvl4pPr algn="l" defTabSz="342900" rtl="0" eaLnBrk="0" fontAlgn="base" hangingPunct="0">
              <a:spcBef>
                <a:spcPct val="0"/>
              </a:spcBef>
              <a:spcAft>
                <a:spcPct val="0"/>
              </a:spcAft>
              <a:defRPr sz="2100" b="1">
                <a:solidFill>
                  <a:schemeClr val="tx2"/>
                </a:solidFill>
                <a:latin typeface="Tahoma" pitchFamily="34" charset="0"/>
                <a:cs typeface="Tahoma" pitchFamily="34" charset="0"/>
              </a:defRPr>
            </a:lvl4pPr>
            <a:lvl5pPr algn="l" defTabSz="342900" rtl="0" eaLnBrk="0" fontAlgn="base" hangingPunct="0">
              <a:spcBef>
                <a:spcPct val="0"/>
              </a:spcBef>
              <a:spcAft>
                <a:spcPct val="0"/>
              </a:spcAft>
              <a:defRPr sz="2100" b="1">
                <a:solidFill>
                  <a:schemeClr val="tx2"/>
                </a:solidFill>
                <a:latin typeface="Tahoma" pitchFamily="34" charset="0"/>
                <a:cs typeface="Tahoma" pitchFamily="34" charset="0"/>
              </a:defRPr>
            </a:lvl5pPr>
            <a:lvl6pPr marL="342900" algn="l" defTabSz="342900" rtl="0" fontAlgn="base">
              <a:spcBef>
                <a:spcPct val="0"/>
              </a:spcBef>
              <a:spcAft>
                <a:spcPct val="0"/>
              </a:spcAft>
              <a:defRPr sz="2100" b="1">
                <a:solidFill>
                  <a:schemeClr val="tx2"/>
                </a:solidFill>
                <a:latin typeface="Tahoma" pitchFamily="34" charset="0"/>
                <a:cs typeface="Tahoma" pitchFamily="34" charset="0"/>
              </a:defRPr>
            </a:lvl6pPr>
            <a:lvl7pPr marL="685800" algn="l" defTabSz="342900" rtl="0" fontAlgn="base">
              <a:spcBef>
                <a:spcPct val="0"/>
              </a:spcBef>
              <a:spcAft>
                <a:spcPct val="0"/>
              </a:spcAft>
              <a:defRPr sz="2100" b="1">
                <a:solidFill>
                  <a:schemeClr val="tx2"/>
                </a:solidFill>
                <a:latin typeface="Tahoma" pitchFamily="34" charset="0"/>
                <a:cs typeface="Tahoma" pitchFamily="34" charset="0"/>
              </a:defRPr>
            </a:lvl7pPr>
            <a:lvl8pPr marL="1028700" algn="l" defTabSz="342900" rtl="0" fontAlgn="base">
              <a:spcBef>
                <a:spcPct val="0"/>
              </a:spcBef>
              <a:spcAft>
                <a:spcPct val="0"/>
              </a:spcAft>
              <a:defRPr sz="2100" b="1">
                <a:solidFill>
                  <a:schemeClr val="tx2"/>
                </a:solidFill>
                <a:latin typeface="Tahoma" pitchFamily="34" charset="0"/>
                <a:cs typeface="Tahoma" pitchFamily="34" charset="0"/>
              </a:defRPr>
            </a:lvl8pPr>
            <a:lvl9pPr marL="1371600" algn="l" defTabSz="342900" rtl="0" fontAlgn="base">
              <a:spcBef>
                <a:spcPct val="0"/>
              </a:spcBef>
              <a:spcAft>
                <a:spcPct val="0"/>
              </a:spcAft>
              <a:defRPr sz="2100" b="1">
                <a:solidFill>
                  <a:schemeClr val="tx2"/>
                </a:solidFill>
                <a:latin typeface="Tahoma" pitchFamily="34" charset="0"/>
                <a:cs typeface="Tahoma" pitchFamily="34" charset="0"/>
              </a:defRPr>
            </a:lvl9pPr>
          </a:lstStyle>
          <a:p>
            <a:pPr>
              <a:spcBef>
                <a:spcPct val="50000"/>
              </a:spcBef>
              <a:spcAft>
                <a:spcPts val="0"/>
              </a:spcAft>
              <a:defRPr/>
            </a:pPr>
            <a:r>
              <a:rPr lang="en-GB" sz="2200" dirty="0">
                <a:ea typeface="+mn-ea"/>
                <a:cs typeface="+mn-cs"/>
              </a:rPr>
              <a:t>Integrated Community Team-Clinic, Groups and Home visit</a:t>
            </a:r>
          </a:p>
        </p:txBody>
      </p:sp>
      <p:sp>
        <p:nvSpPr>
          <p:cNvPr id="2" name="Rectangle 1">
            <a:extLst>
              <a:ext uri="{FF2B5EF4-FFF2-40B4-BE49-F238E27FC236}">
                <a16:creationId xmlns:a16="http://schemas.microsoft.com/office/drawing/2014/main" id="{8B9419CB-9E75-45B7-9B88-6A528A4B3458}"/>
              </a:ext>
            </a:extLst>
          </p:cNvPr>
          <p:cNvSpPr/>
          <p:nvPr/>
        </p:nvSpPr>
        <p:spPr>
          <a:xfrm>
            <a:off x="271548" y="2065956"/>
            <a:ext cx="11148926" cy="1477328"/>
          </a:xfrm>
          <a:prstGeom prst="rect">
            <a:avLst/>
          </a:prstGeom>
        </p:spPr>
        <p:txBody>
          <a:bodyPr wrap="square">
            <a:spAutoFit/>
          </a:bodyPr>
          <a:lstStyle/>
          <a:p>
            <a:r>
              <a:rPr lang="en-GB" dirty="0">
                <a:solidFill>
                  <a:srgbClr val="1C1C1C"/>
                </a:solidFill>
                <a:latin typeface="Bliss"/>
              </a:rPr>
              <a:t>Our Community Team brings specialist knowledge and expertise into the community, to support people living with advanced and complex illness in their own homes. Their work includes specialist clinical assessment, advanced symptom management, and specialist interventions and advice, alongside emotional and psychological support - helping people remain as comfortable and well-supported as possible in their own home.</a:t>
            </a:r>
          </a:p>
          <a:p>
            <a:endParaRPr lang="en-GB" dirty="0"/>
          </a:p>
        </p:txBody>
      </p:sp>
      <p:pic>
        <p:nvPicPr>
          <p:cNvPr id="7" name="Picture 6">
            <a:extLst>
              <a:ext uri="{FF2B5EF4-FFF2-40B4-BE49-F238E27FC236}">
                <a16:creationId xmlns:a16="http://schemas.microsoft.com/office/drawing/2014/main" id="{9D762163-7F0A-4A7B-87D1-E5FC94DBC32C}"/>
              </a:ext>
            </a:extLst>
          </p:cNvPr>
          <p:cNvPicPr>
            <a:picLocks noChangeAspect="1"/>
          </p:cNvPicPr>
          <p:nvPr/>
        </p:nvPicPr>
        <p:blipFill>
          <a:blip r:embed="rId4"/>
          <a:stretch>
            <a:fillRect/>
          </a:stretch>
        </p:blipFill>
        <p:spPr>
          <a:xfrm>
            <a:off x="1620115" y="3543284"/>
            <a:ext cx="8896350" cy="2951847"/>
          </a:xfrm>
          <a:prstGeom prst="rect">
            <a:avLst/>
          </a:prstGeom>
        </p:spPr>
      </p:pic>
    </p:spTree>
    <p:extLst>
      <p:ext uri="{BB962C8B-B14F-4D97-AF65-F5344CB8AC3E}">
        <p14:creationId xmlns:p14="http://schemas.microsoft.com/office/powerpoint/2010/main" val="27213723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16129" y="1950838"/>
            <a:ext cx="10861717" cy="525462"/>
          </a:xfrm>
        </p:spPr>
        <p:txBody>
          <a:bodyPr/>
          <a:lstStyle/>
          <a:p>
            <a:r>
              <a:rPr lang="en-GB" sz="2200" dirty="0">
                <a:ea typeface="Tahoma"/>
              </a:rPr>
              <a:t>Inpatient Centre including the family suite</a:t>
            </a:r>
          </a:p>
        </p:txBody>
      </p:sp>
      <p:sp>
        <p:nvSpPr>
          <p:cNvPr id="3" name="Content Placeholder 2"/>
          <p:cNvSpPr>
            <a:spLocks noGrp="1"/>
          </p:cNvSpPr>
          <p:nvPr>
            <p:ph idx="1"/>
          </p:nvPr>
        </p:nvSpPr>
        <p:spPr>
          <a:xfrm>
            <a:off x="0" y="2576053"/>
            <a:ext cx="11172307" cy="852947"/>
          </a:xfrm>
        </p:spPr>
        <p:txBody>
          <a:bodyPr vert="horz" lIns="0" tIns="0" rIns="0" bIns="0" rtlCol="0" anchor="t">
            <a:noAutofit/>
          </a:bodyPr>
          <a:lstStyle/>
          <a:p>
            <a:pPr indent="0">
              <a:spcBef>
                <a:spcPts val="1050"/>
              </a:spcBef>
              <a:buNone/>
            </a:pPr>
            <a:r>
              <a:rPr lang="en-GB" dirty="0"/>
              <a:t>Our In-Patient Centre is open 7 days a week, 365 days a year, providing round-the-clock tailored care. </a:t>
            </a:r>
          </a:p>
          <a:p>
            <a:pPr indent="0">
              <a:spcBef>
                <a:spcPts val="1050"/>
              </a:spcBef>
              <a:buNone/>
            </a:pPr>
            <a:r>
              <a:rPr lang="en-GB" dirty="0">
                <a:solidFill>
                  <a:srgbClr val="262626"/>
                </a:solidFill>
                <a:ea typeface="Tahoma"/>
                <a:cs typeface="Tahoma"/>
              </a:rPr>
              <a:t>Access to </a:t>
            </a:r>
          </a:p>
          <a:p>
            <a:pPr lvl="1" indent="0">
              <a:spcBef>
                <a:spcPts val="1050"/>
              </a:spcBef>
            </a:pPr>
            <a:endParaRPr lang="en-GB" dirty="0">
              <a:solidFill>
                <a:srgbClr val="404040"/>
              </a:solidFill>
              <a:ea typeface="Tahoma"/>
              <a:cs typeface="Tahoma"/>
            </a:endParaRPr>
          </a:p>
          <a:p>
            <a:pPr>
              <a:buClr>
                <a:srgbClr val="C51473"/>
              </a:buClr>
            </a:pPr>
            <a:endParaRPr lang="en-GB" dirty="0">
              <a:solidFill>
                <a:srgbClr val="404040"/>
              </a:solidFill>
              <a:ea typeface="Tahoma"/>
              <a:cs typeface="Tahoma"/>
            </a:endParaRPr>
          </a:p>
          <a:p>
            <a:pPr>
              <a:buClr>
                <a:srgbClr val="C51473"/>
              </a:buClr>
            </a:pPr>
            <a:endParaRPr lang="en-GB" dirty="0">
              <a:solidFill>
                <a:srgbClr val="000000"/>
              </a:solidFill>
              <a:ea typeface="Tahoma"/>
              <a:cs typeface="Tahoma"/>
            </a:endParaRPr>
          </a:p>
          <a:p>
            <a:pPr>
              <a:buClr>
                <a:srgbClr val="C51473"/>
              </a:buClr>
            </a:pPr>
            <a:endParaRPr lang="en-GB" dirty="0">
              <a:solidFill>
                <a:srgbClr val="000000"/>
              </a:solidFill>
              <a:ea typeface="Tahoma"/>
              <a:cs typeface="Tahoma"/>
            </a:endParaRPr>
          </a:p>
        </p:txBody>
      </p:sp>
      <p:sp>
        <p:nvSpPr>
          <p:cNvPr id="4" name="Rectangle 3">
            <a:extLst>
              <a:ext uri="{FF2B5EF4-FFF2-40B4-BE49-F238E27FC236}">
                <a16:creationId xmlns:a16="http://schemas.microsoft.com/office/drawing/2014/main" id="{BDCBB16F-5FAD-4BA6-9E11-28DE7DEE0486}"/>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09835D4B-7B19-4CB0-8D95-90CFEBF40D70}"/>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F10ACBBF-D433-4BD2-A36D-F0D0CA972CAF}"/>
              </a:ext>
            </a:extLst>
          </p:cNvPr>
          <p:cNvPicPr>
            <a:picLocks noChangeAspect="1"/>
          </p:cNvPicPr>
          <p:nvPr/>
        </p:nvPicPr>
        <p:blipFill rotWithShape="1">
          <a:blip r:embed="rId3"/>
          <a:srcRect b="24551"/>
          <a:stretch/>
        </p:blipFill>
        <p:spPr>
          <a:xfrm>
            <a:off x="216129" y="249050"/>
            <a:ext cx="2393099" cy="1039754"/>
          </a:xfrm>
          <a:prstGeom prst="rect">
            <a:avLst/>
          </a:prstGeom>
        </p:spPr>
      </p:pic>
      <p:pic>
        <p:nvPicPr>
          <p:cNvPr id="7" name="Picture 6">
            <a:extLst>
              <a:ext uri="{FF2B5EF4-FFF2-40B4-BE49-F238E27FC236}">
                <a16:creationId xmlns:a16="http://schemas.microsoft.com/office/drawing/2014/main" id="{7EBAA5F9-A227-4F29-AE1F-7E878B7E5728}"/>
              </a:ext>
            </a:extLst>
          </p:cNvPr>
          <p:cNvPicPr>
            <a:picLocks noChangeAspect="1"/>
          </p:cNvPicPr>
          <p:nvPr/>
        </p:nvPicPr>
        <p:blipFill>
          <a:blip r:embed="rId4"/>
          <a:stretch>
            <a:fillRect/>
          </a:stretch>
        </p:blipFill>
        <p:spPr>
          <a:xfrm>
            <a:off x="216129" y="3695700"/>
            <a:ext cx="5508396" cy="2597733"/>
          </a:xfrm>
          <a:prstGeom prst="rect">
            <a:avLst/>
          </a:prstGeom>
        </p:spPr>
      </p:pic>
      <p:pic>
        <p:nvPicPr>
          <p:cNvPr id="8" name="Picture 7">
            <a:extLst>
              <a:ext uri="{FF2B5EF4-FFF2-40B4-BE49-F238E27FC236}">
                <a16:creationId xmlns:a16="http://schemas.microsoft.com/office/drawing/2014/main" id="{EF2B65C8-FB66-4850-BBD5-C086E92407C4}"/>
              </a:ext>
            </a:extLst>
          </p:cNvPr>
          <p:cNvPicPr>
            <a:picLocks noChangeAspect="1"/>
          </p:cNvPicPr>
          <p:nvPr/>
        </p:nvPicPr>
        <p:blipFill>
          <a:blip r:embed="rId5"/>
          <a:stretch>
            <a:fillRect/>
          </a:stretch>
        </p:blipFill>
        <p:spPr>
          <a:xfrm>
            <a:off x="5724525" y="3695699"/>
            <a:ext cx="6369169" cy="2524125"/>
          </a:xfrm>
          <a:prstGeom prst="rect">
            <a:avLst/>
          </a:prstGeom>
        </p:spPr>
      </p:pic>
    </p:spTree>
    <p:extLst>
      <p:ext uri="{BB962C8B-B14F-4D97-AF65-F5344CB8AC3E}">
        <p14:creationId xmlns:p14="http://schemas.microsoft.com/office/powerpoint/2010/main" val="35033700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6FDA7-74D8-9233-C968-AF39E1AAF4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28FA06-AEE6-E64B-7964-2F95A335E9F1}"/>
              </a:ext>
            </a:extLst>
          </p:cNvPr>
          <p:cNvSpPr>
            <a:spLocks noGrp="1"/>
          </p:cNvSpPr>
          <p:nvPr>
            <p:ph type="title"/>
          </p:nvPr>
        </p:nvSpPr>
        <p:spPr>
          <a:xfrm>
            <a:off x="216129" y="1909471"/>
            <a:ext cx="10861717" cy="525462"/>
          </a:xfrm>
        </p:spPr>
        <p:txBody>
          <a:bodyPr/>
          <a:lstStyle/>
          <a:p>
            <a:r>
              <a:rPr lang="en-GB" sz="2200" dirty="0">
                <a:ea typeface="Tahoma"/>
              </a:rPr>
              <a:t>“Grey Patients”</a:t>
            </a:r>
          </a:p>
        </p:txBody>
      </p:sp>
      <p:sp>
        <p:nvSpPr>
          <p:cNvPr id="9" name="Rectangle 3">
            <a:extLst>
              <a:ext uri="{FF2B5EF4-FFF2-40B4-BE49-F238E27FC236}">
                <a16:creationId xmlns:a16="http://schemas.microsoft.com/office/drawing/2014/main" id="{4676C61A-BF70-F3CC-EC52-E30FE38C95CF}"/>
              </a:ext>
            </a:extLst>
          </p:cNvPr>
          <p:cNvSpPr>
            <a:spLocks noGrp="1" noChangeArrowheads="1"/>
          </p:cNvSpPr>
          <p:nvPr>
            <p:ph idx="1"/>
          </p:nvPr>
        </p:nvSpPr>
        <p:spPr>
          <a:xfrm>
            <a:off x="216129" y="2434932"/>
            <a:ext cx="10931237" cy="3771558"/>
          </a:xfrm>
        </p:spPr>
        <p:txBody>
          <a:bodyPr vert="horz" lIns="0" tIns="0" rIns="0" bIns="0" rtlCol="0" anchor="t">
            <a:noAutofit/>
          </a:bodyPr>
          <a:lstStyle/>
          <a:p>
            <a:pPr marL="0" indent="0">
              <a:buNone/>
              <a:defRPr/>
            </a:pPr>
            <a:r>
              <a:rPr lang="en-GB" dirty="0">
                <a:solidFill>
                  <a:schemeClr val="tx1">
                    <a:lumMod val="75000"/>
                    <a:lumOff val="25000"/>
                  </a:schemeClr>
                </a:solidFill>
              </a:rPr>
              <a:t>Subset of patients who do not fit the traditional palliative care referral criteria and may not best served by a standard ICT referral</a:t>
            </a:r>
          </a:p>
          <a:p>
            <a:pPr marL="0" indent="0">
              <a:buNone/>
              <a:defRPr/>
            </a:pPr>
            <a:r>
              <a:rPr lang="en-GB" dirty="0">
                <a:solidFill>
                  <a:schemeClr val="tx1">
                    <a:lumMod val="75000"/>
                    <a:lumOff val="25000"/>
                  </a:schemeClr>
                </a:solidFill>
              </a:rPr>
              <a:t>	Multimorbid but nothing that is strictly palliative</a:t>
            </a:r>
          </a:p>
          <a:p>
            <a:pPr marL="0" indent="0">
              <a:buNone/>
              <a:defRPr/>
            </a:pPr>
            <a:r>
              <a:rPr lang="en-GB" dirty="0">
                <a:solidFill>
                  <a:schemeClr val="tx1">
                    <a:lumMod val="75000"/>
                    <a:lumOff val="25000"/>
                  </a:schemeClr>
                </a:solidFill>
              </a:rPr>
              <a:t>	Longer prognosis</a:t>
            </a:r>
          </a:p>
          <a:p>
            <a:pPr marL="0" indent="0">
              <a:buNone/>
              <a:defRPr/>
            </a:pPr>
            <a:r>
              <a:rPr lang="en-GB" dirty="0">
                <a:solidFill>
                  <a:schemeClr val="tx1">
                    <a:lumMod val="75000"/>
                    <a:lumOff val="25000"/>
                  </a:schemeClr>
                </a:solidFill>
              </a:rPr>
              <a:t>	Housebound with no or limited access to their secondary care clinicians</a:t>
            </a:r>
          </a:p>
          <a:p>
            <a:pPr marL="0" indent="0">
              <a:buNone/>
              <a:defRPr/>
            </a:pPr>
            <a:r>
              <a:rPr lang="en-GB" dirty="0">
                <a:solidFill>
                  <a:schemeClr val="tx1">
                    <a:lumMod val="75000"/>
                    <a:lumOff val="25000"/>
                  </a:schemeClr>
                </a:solidFill>
              </a:rPr>
              <a:t>	Complex medical, legal, ethical or communication situations where you would appreciate a palliative 	care view</a:t>
            </a:r>
          </a:p>
          <a:p>
            <a:pPr marL="0" indent="0">
              <a:buNone/>
              <a:defRPr/>
            </a:pPr>
            <a:endParaRPr lang="en-GB" dirty="0">
              <a:solidFill>
                <a:schemeClr val="tx1">
                  <a:lumMod val="75000"/>
                  <a:lumOff val="25000"/>
                </a:schemeClr>
              </a:solidFill>
            </a:endParaRPr>
          </a:p>
          <a:p>
            <a:pPr marL="0" indent="0">
              <a:buNone/>
              <a:defRPr/>
            </a:pPr>
            <a:r>
              <a:rPr lang="en-GB" dirty="0">
                <a:solidFill>
                  <a:schemeClr val="tx1">
                    <a:lumMod val="75000"/>
                    <a:lumOff val="25000"/>
                  </a:schemeClr>
                </a:solidFill>
              </a:rPr>
              <a:t>Currently we are happy to talk directly to primary care to consider whether a formal clinical review would be helpful. Can either refer and state it is for a medical consultant or call and we can book a convenient time to discuss. </a:t>
            </a:r>
          </a:p>
          <a:p>
            <a:pPr marL="0" indent="0">
              <a:buNone/>
              <a:defRPr/>
            </a:pPr>
            <a:endParaRPr lang="en-GB" dirty="0">
              <a:solidFill>
                <a:schemeClr val="tx1">
                  <a:lumMod val="75000"/>
                  <a:lumOff val="25000"/>
                </a:schemeClr>
              </a:solidFill>
            </a:endParaRPr>
          </a:p>
          <a:p>
            <a:pPr marL="0" indent="0">
              <a:buNone/>
              <a:defRPr/>
            </a:pPr>
            <a:r>
              <a:rPr lang="en-GB" dirty="0">
                <a:solidFill>
                  <a:schemeClr val="tx1">
                    <a:lumMod val="75000"/>
                    <a:lumOff val="25000"/>
                  </a:schemeClr>
                </a:solidFill>
              </a:rPr>
              <a:t>	</a:t>
            </a:r>
          </a:p>
        </p:txBody>
      </p:sp>
      <p:sp>
        <p:nvSpPr>
          <p:cNvPr id="5" name="Rectangle 4">
            <a:extLst>
              <a:ext uri="{FF2B5EF4-FFF2-40B4-BE49-F238E27FC236}">
                <a16:creationId xmlns:a16="http://schemas.microsoft.com/office/drawing/2014/main" id="{596F067F-6828-E782-58A0-C83510640DAC}"/>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6363A101-1607-A997-81F3-08DB3B1678CF}"/>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73BBFF55-329B-16FA-8958-1EB9A98D1E69}"/>
              </a:ext>
            </a:extLst>
          </p:cNvPr>
          <p:cNvPicPr>
            <a:picLocks noChangeAspect="1"/>
          </p:cNvPicPr>
          <p:nvPr/>
        </p:nvPicPr>
        <p:blipFill rotWithShape="1">
          <a:blip r:embed="rId3"/>
          <a:srcRect b="24551"/>
          <a:stretch/>
        </p:blipFill>
        <p:spPr>
          <a:xfrm>
            <a:off x="216129" y="249050"/>
            <a:ext cx="2393099" cy="1039754"/>
          </a:xfrm>
          <a:prstGeom prst="rect">
            <a:avLst/>
          </a:prstGeom>
        </p:spPr>
      </p:pic>
    </p:spTree>
    <p:extLst>
      <p:ext uri="{BB962C8B-B14F-4D97-AF65-F5344CB8AC3E}">
        <p14:creationId xmlns:p14="http://schemas.microsoft.com/office/powerpoint/2010/main" val="2671413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16129" y="1739376"/>
            <a:ext cx="10861717" cy="1015253"/>
          </a:xfrm>
        </p:spPr>
        <p:txBody>
          <a:bodyPr/>
          <a:lstStyle/>
          <a:p>
            <a:r>
              <a:rPr lang="en-GB" sz="2200" dirty="0"/>
              <a:t>Wilkes Institute</a:t>
            </a:r>
            <a:br>
              <a:rPr lang="en-GB" sz="2200" dirty="0"/>
            </a:br>
            <a:br>
              <a:rPr lang="en-GB" sz="2200" dirty="0"/>
            </a:br>
            <a:r>
              <a:rPr lang="en-GB" sz="1800" dirty="0"/>
              <a:t>Education, Learning and Training</a:t>
            </a:r>
            <a:endParaRPr lang="en-US" sz="2200" dirty="0"/>
          </a:p>
        </p:txBody>
      </p:sp>
      <p:sp>
        <p:nvSpPr>
          <p:cNvPr id="3" name="Content Placeholder 2"/>
          <p:cNvSpPr>
            <a:spLocks noGrp="1"/>
          </p:cNvSpPr>
          <p:nvPr>
            <p:ph idx="1"/>
          </p:nvPr>
        </p:nvSpPr>
        <p:spPr>
          <a:xfrm>
            <a:off x="0" y="2466361"/>
            <a:ext cx="11077846" cy="3327660"/>
          </a:xfrm>
        </p:spPr>
        <p:txBody>
          <a:bodyPr vert="horz" lIns="0" tIns="0" rIns="0" bIns="0" rtlCol="0" anchor="t">
            <a:noAutofit/>
          </a:bodyPr>
          <a:lstStyle/>
          <a:p>
            <a:pPr marL="471488" indent="-214313">
              <a:spcBef>
                <a:spcPts val="1050"/>
              </a:spcBef>
              <a:buClr>
                <a:srgbClr val="C51473"/>
              </a:buClr>
            </a:pPr>
            <a:endParaRPr lang="en-GB" dirty="0">
              <a:solidFill>
                <a:schemeClr val="tx1">
                  <a:lumMod val="75000"/>
                  <a:lumOff val="25000"/>
                </a:schemeClr>
              </a:solidFill>
              <a:ea typeface="Tahoma"/>
              <a:cs typeface="Tahoma"/>
            </a:endParaRPr>
          </a:p>
          <a:p>
            <a:pPr lvl="1" indent="0">
              <a:spcBef>
                <a:spcPts val="1050"/>
              </a:spcBef>
              <a:buNone/>
            </a:pPr>
            <a:r>
              <a:rPr lang="en-GB" dirty="0">
                <a:solidFill>
                  <a:schemeClr val="tx1">
                    <a:lumMod val="75000"/>
                    <a:lumOff val="25000"/>
                  </a:schemeClr>
                </a:solidFill>
                <a:ea typeface="Tahoma"/>
                <a:cs typeface="Tahoma"/>
              </a:rPr>
              <a:t>“Advance palliative care through learning and collaboration”</a:t>
            </a:r>
          </a:p>
          <a:p>
            <a:pPr>
              <a:buClr>
                <a:srgbClr val="C51473"/>
              </a:buClr>
            </a:pPr>
            <a:endParaRPr lang="en-GB" dirty="0">
              <a:solidFill>
                <a:schemeClr val="tx1">
                  <a:lumMod val="75000"/>
                  <a:lumOff val="25000"/>
                </a:schemeClr>
              </a:solidFill>
              <a:ea typeface="Tahoma"/>
              <a:cs typeface="Tahoma"/>
            </a:endParaRPr>
          </a:p>
          <a:p>
            <a:pPr>
              <a:buClr>
                <a:srgbClr val="C51473"/>
              </a:buClr>
            </a:pPr>
            <a:endParaRPr lang="en-GB" dirty="0">
              <a:solidFill>
                <a:srgbClr val="000000"/>
              </a:solidFill>
              <a:ea typeface="Tahoma"/>
              <a:cs typeface="Tahoma"/>
            </a:endParaRPr>
          </a:p>
          <a:p>
            <a:pPr>
              <a:buClr>
                <a:srgbClr val="C51473"/>
              </a:buClr>
            </a:pPr>
            <a:r>
              <a:rPr lang="en-GB" dirty="0">
                <a:solidFill>
                  <a:srgbClr val="000000"/>
                </a:solidFill>
                <a:ea typeface="Tahoma"/>
                <a:cs typeface="Tahoma"/>
              </a:rPr>
              <a:t>Launched in 2026 in memory of our founder Eric Wilkes</a:t>
            </a:r>
          </a:p>
          <a:p>
            <a:pPr>
              <a:buClr>
                <a:srgbClr val="C51473"/>
              </a:buClr>
            </a:pPr>
            <a:endParaRPr lang="en-GB" dirty="0">
              <a:solidFill>
                <a:srgbClr val="000000"/>
              </a:solidFill>
              <a:ea typeface="Tahoma"/>
              <a:cs typeface="Tahoma"/>
            </a:endParaRPr>
          </a:p>
          <a:p>
            <a:pPr>
              <a:buClr>
                <a:srgbClr val="C51473"/>
              </a:buClr>
            </a:pPr>
            <a:r>
              <a:rPr lang="en-GB" dirty="0">
                <a:solidFill>
                  <a:srgbClr val="000000"/>
                </a:solidFill>
                <a:ea typeface="Tahoma"/>
                <a:cs typeface="Tahoma"/>
              </a:rPr>
              <a:t>Centre to offer education and training in palliative and end of life care</a:t>
            </a:r>
          </a:p>
          <a:p>
            <a:pPr>
              <a:buClr>
                <a:srgbClr val="C51473"/>
              </a:buClr>
            </a:pPr>
            <a:r>
              <a:rPr lang="en-GB" dirty="0">
                <a:solidFill>
                  <a:srgbClr val="000000"/>
                </a:solidFill>
                <a:ea typeface="Tahoma"/>
                <a:cs typeface="Tahoma"/>
              </a:rPr>
              <a:t>Support our research portfolio and encourage others to research in palliative medicine</a:t>
            </a:r>
          </a:p>
          <a:p>
            <a:pPr>
              <a:buClr>
                <a:srgbClr val="C51473"/>
              </a:buClr>
            </a:pPr>
            <a:endParaRPr lang="en-GB" dirty="0">
              <a:solidFill>
                <a:srgbClr val="000000"/>
              </a:solidFill>
              <a:ea typeface="Tahoma"/>
              <a:cs typeface="Tahoma"/>
            </a:endParaRPr>
          </a:p>
          <a:p>
            <a:pPr>
              <a:buClr>
                <a:srgbClr val="C51473"/>
              </a:buClr>
            </a:pPr>
            <a:endParaRPr lang="en-GB" dirty="0">
              <a:solidFill>
                <a:srgbClr val="000000"/>
              </a:solidFill>
              <a:ea typeface="Tahoma"/>
              <a:cs typeface="Tahoma"/>
            </a:endParaRPr>
          </a:p>
          <a:p>
            <a:pPr>
              <a:buClr>
                <a:srgbClr val="C51473"/>
              </a:buClr>
            </a:pPr>
            <a:r>
              <a:rPr lang="en-GB" dirty="0">
                <a:hlinkClick r:id="rId3"/>
              </a:rPr>
              <a:t>The Wilkes Institute | Education at St Luke’s | Palliative Care Courses</a:t>
            </a:r>
            <a:endParaRPr lang="en-GB" dirty="0"/>
          </a:p>
          <a:p>
            <a:pPr>
              <a:buClr>
                <a:srgbClr val="C51473"/>
              </a:buClr>
            </a:pPr>
            <a:endParaRPr lang="en-GB" dirty="0">
              <a:solidFill>
                <a:srgbClr val="000000"/>
              </a:solidFill>
              <a:ea typeface="Tahoma"/>
              <a:cs typeface="Tahoma"/>
            </a:endParaRPr>
          </a:p>
          <a:p>
            <a:pPr>
              <a:buClr>
                <a:srgbClr val="C51473"/>
              </a:buClr>
            </a:pPr>
            <a:endParaRPr lang="en-GB" dirty="0">
              <a:solidFill>
                <a:srgbClr val="000000"/>
              </a:solidFill>
              <a:ea typeface="Tahoma"/>
              <a:cs typeface="Tahoma"/>
            </a:endParaRPr>
          </a:p>
        </p:txBody>
      </p:sp>
      <p:sp>
        <p:nvSpPr>
          <p:cNvPr id="4" name="Rectangle 3">
            <a:extLst>
              <a:ext uri="{FF2B5EF4-FFF2-40B4-BE49-F238E27FC236}">
                <a16:creationId xmlns:a16="http://schemas.microsoft.com/office/drawing/2014/main" id="{915514D6-96A0-47D3-BF39-EEB775C0F6A8}"/>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99863876-3433-4540-B4B5-BB3937C63DEF}"/>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3D4DBD6A-CD6E-405C-9B33-AB585D342DC4}"/>
              </a:ext>
            </a:extLst>
          </p:cNvPr>
          <p:cNvPicPr>
            <a:picLocks noChangeAspect="1"/>
          </p:cNvPicPr>
          <p:nvPr/>
        </p:nvPicPr>
        <p:blipFill rotWithShape="1">
          <a:blip r:embed="rId4"/>
          <a:srcRect b="24551"/>
          <a:stretch/>
        </p:blipFill>
        <p:spPr>
          <a:xfrm>
            <a:off x="216129" y="249050"/>
            <a:ext cx="2393099" cy="1039754"/>
          </a:xfrm>
          <a:prstGeom prst="rect">
            <a:avLst/>
          </a:prstGeom>
        </p:spPr>
      </p:pic>
      <p:pic>
        <p:nvPicPr>
          <p:cNvPr id="10" name="Picture 9">
            <a:extLst>
              <a:ext uri="{FF2B5EF4-FFF2-40B4-BE49-F238E27FC236}">
                <a16:creationId xmlns:a16="http://schemas.microsoft.com/office/drawing/2014/main" id="{3960F3A9-5C2A-34B5-2FE5-C31FD6513258}"/>
              </a:ext>
            </a:extLst>
          </p:cNvPr>
          <p:cNvPicPr>
            <a:picLocks noChangeAspect="1"/>
          </p:cNvPicPr>
          <p:nvPr/>
        </p:nvPicPr>
        <p:blipFill>
          <a:blip r:embed="rId5"/>
          <a:stretch>
            <a:fillRect/>
          </a:stretch>
        </p:blipFill>
        <p:spPr>
          <a:xfrm>
            <a:off x="7989570" y="1778484"/>
            <a:ext cx="3188970" cy="1913382"/>
          </a:xfrm>
          <a:prstGeom prst="rect">
            <a:avLst/>
          </a:prstGeom>
        </p:spPr>
      </p:pic>
    </p:spTree>
    <p:extLst>
      <p:ext uri="{BB962C8B-B14F-4D97-AF65-F5344CB8AC3E}">
        <p14:creationId xmlns:p14="http://schemas.microsoft.com/office/powerpoint/2010/main" val="23891092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grpSp>
        <p:nvGrpSpPr>
          <p:cNvPr id="2" name="Group 2"/>
          <p:cNvGrpSpPr/>
          <p:nvPr/>
        </p:nvGrpSpPr>
        <p:grpSpPr>
          <a:xfrm>
            <a:off x="5022403" y="1822995"/>
            <a:ext cx="6483800" cy="3095736"/>
            <a:chOff x="0" y="12700"/>
            <a:chExt cx="12967600" cy="6191472"/>
          </a:xfrm>
        </p:grpSpPr>
        <p:sp>
          <p:nvSpPr>
            <p:cNvPr id="3" name="AutoShape 3"/>
            <p:cNvSpPr/>
            <p:nvPr/>
          </p:nvSpPr>
          <p:spPr>
            <a:xfrm>
              <a:off x="0" y="786634"/>
              <a:ext cx="12967596" cy="0"/>
            </a:xfrm>
            <a:prstGeom prst="line">
              <a:avLst/>
            </a:prstGeom>
            <a:ln w="25400" cap="flat">
              <a:solidFill>
                <a:srgbClr val="485CC7"/>
              </a:solidFill>
              <a:prstDash val="sysDot"/>
              <a:headEnd type="none" w="sm" len="sm"/>
              <a:tailEnd type="none" w="sm" len="sm"/>
            </a:ln>
          </p:spPr>
          <p:txBody>
            <a:bodyPr/>
            <a:lstStyle/>
            <a:p>
              <a:pPr defTabSz="609630"/>
              <a:endParaRPr lang="en-GB" sz="1200">
                <a:solidFill>
                  <a:prstClr val="black"/>
                </a:solidFill>
                <a:latin typeface="Calibri"/>
              </a:endParaRPr>
            </a:p>
          </p:txBody>
        </p:sp>
        <p:sp>
          <p:nvSpPr>
            <p:cNvPr id="4" name="AutoShape 4"/>
            <p:cNvSpPr/>
            <p:nvPr/>
          </p:nvSpPr>
          <p:spPr>
            <a:xfrm>
              <a:off x="0" y="12700"/>
              <a:ext cx="12967596" cy="0"/>
            </a:xfrm>
            <a:prstGeom prst="line">
              <a:avLst/>
            </a:prstGeom>
            <a:ln w="25400" cap="flat">
              <a:solidFill>
                <a:srgbClr val="485CC7"/>
              </a:solidFill>
              <a:prstDash val="sysDot"/>
              <a:headEnd type="none" w="sm" len="sm"/>
              <a:tailEnd type="none" w="sm" len="sm"/>
            </a:ln>
          </p:spPr>
          <p:txBody>
            <a:bodyPr/>
            <a:lstStyle/>
            <a:p>
              <a:pPr defTabSz="609630"/>
              <a:endParaRPr lang="en-GB" sz="1200">
                <a:solidFill>
                  <a:prstClr val="black"/>
                </a:solidFill>
                <a:latin typeface="Calibri"/>
              </a:endParaRPr>
            </a:p>
          </p:txBody>
        </p:sp>
        <p:sp>
          <p:nvSpPr>
            <p:cNvPr id="5" name="AutoShape 5"/>
            <p:cNvSpPr/>
            <p:nvPr/>
          </p:nvSpPr>
          <p:spPr>
            <a:xfrm>
              <a:off x="0" y="5430238"/>
              <a:ext cx="12967596" cy="0"/>
            </a:xfrm>
            <a:prstGeom prst="line">
              <a:avLst/>
            </a:prstGeom>
            <a:ln w="25400" cap="flat">
              <a:solidFill>
                <a:srgbClr val="485CC7"/>
              </a:solidFill>
              <a:prstDash val="sysDot"/>
              <a:headEnd type="none" w="sm" len="sm"/>
              <a:tailEnd type="none" w="sm" len="sm"/>
            </a:ln>
          </p:spPr>
          <p:txBody>
            <a:bodyPr/>
            <a:lstStyle/>
            <a:p>
              <a:pPr defTabSz="609630"/>
              <a:endParaRPr lang="en-GB" sz="1200">
                <a:solidFill>
                  <a:prstClr val="black"/>
                </a:solidFill>
                <a:latin typeface="Calibri"/>
              </a:endParaRPr>
            </a:p>
          </p:txBody>
        </p:sp>
        <p:sp>
          <p:nvSpPr>
            <p:cNvPr id="6" name="AutoShape 6"/>
            <p:cNvSpPr/>
            <p:nvPr/>
          </p:nvSpPr>
          <p:spPr>
            <a:xfrm>
              <a:off x="0" y="6204172"/>
              <a:ext cx="12967596" cy="0"/>
            </a:xfrm>
            <a:prstGeom prst="line">
              <a:avLst/>
            </a:prstGeom>
            <a:ln w="25400" cap="flat">
              <a:solidFill>
                <a:srgbClr val="485CC7"/>
              </a:solidFill>
              <a:prstDash val="sysDot"/>
              <a:headEnd type="none" w="sm" len="sm"/>
              <a:tailEnd type="none" w="sm" len="sm"/>
            </a:ln>
          </p:spPr>
          <p:txBody>
            <a:bodyPr/>
            <a:lstStyle/>
            <a:p>
              <a:pPr defTabSz="609630"/>
              <a:endParaRPr lang="en-GB" sz="1200">
                <a:solidFill>
                  <a:prstClr val="black"/>
                </a:solidFill>
                <a:latin typeface="Calibri"/>
              </a:endParaRPr>
            </a:p>
          </p:txBody>
        </p:sp>
        <p:sp>
          <p:nvSpPr>
            <p:cNvPr id="7" name="AutoShape 7"/>
            <p:cNvSpPr/>
            <p:nvPr/>
          </p:nvSpPr>
          <p:spPr>
            <a:xfrm>
              <a:off x="0" y="4656304"/>
              <a:ext cx="12967596" cy="0"/>
            </a:xfrm>
            <a:prstGeom prst="line">
              <a:avLst/>
            </a:prstGeom>
            <a:ln w="25400" cap="flat">
              <a:solidFill>
                <a:srgbClr val="485CC7"/>
              </a:solidFill>
              <a:prstDash val="sysDot"/>
              <a:headEnd type="none" w="sm" len="sm"/>
              <a:tailEnd type="none" w="sm" len="sm"/>
            </a:ln>
          </p:spPr>
          <p:txBody>
            <a:bodyPr/>
            <a:lstStyle/>
            <a:p>
              <a:pPr defTabSz="609630"/>
              <a:endParaRPr lang="en-GB" sz="1200">
                <a:solidFill>
                  <a:prstClr val="black"/>
                </a:solidFill>
                <a:latin typeface="Calibri"/>
              </a:endParaRPr>
            </a:p>
          </p:txBody>
        </p:sp>
        <p:sp>
          <p:nvSpPr>
            <p:cNvPr id="8" name="AutoShape 8"/>
            <p:cNvSpPr/>
            <p:nvPr/>
          </p:nvSpPr>
          <p:spPr>
            <a:xfrm>
              <a:off x="0" y="1560568"/>
              <a:ext cx="12967596" cy="0"/>
            </a:xfrm>
            <a:prstGeom prst="line">
              <a:avLst/>
            </a:prstGeom>
            <a:ln w="25400" cap="flat">
              <a:solidFill>
                <a:srgbClr val="485CC7"/>
              </a:solidFill>
              <a:prstDash val="sysDot"/>
              <a:headEnd type="none" w="sm" len="sm"/>
              <a:tailEnd type="none" w="sm" len="sm"/>
            </a:ln>
          </p:spPr>
          <p:txBody>
            <a:bodyPr/>
            <a:lstStyle/>
            <a:p>
              <a:pPr defTabSz="609630"/>
              <a:endParaRPr lang="en-GB" sz="1200">
                <a:solidFill>
                  <a:prstClr val="black"/>
                </a:solidFill>
                <a:latin typeface="Calibri"/>
              </a:endParaRPr>
            </a:p>
          </p:txBody>
        </p:sp>
        <p:sp>
          <p:nvSpPr>
            <p:cNvPr id="9" name="AutoShape 9"/>
            <p:cNvSpPr/>
            <p:nvPr/>
          </p:nvSpPr>
          <p:spPr>
            <a:xfrm>
              <a:off x="0" y="2334502"/>
              <a:ext cx="12967596" cy="0"/>
            </a:xfrm>
            <a:prstGeom prst="line">
              <a:avLst/>
            </a:prstGeom>
            <a:ln w="25400" cap="flat">
              <a:solidFill>
                <a:srgbClr val="485CC7"/>
              </a:solidFill>
              <a:prstDash val="sysDot"/>
              <a:headEnd type="none" w="sm" len="sm"/>
              <a:tailEnd type="none" w="sm" len="sm"/>
            </a:ln>
          </p:spPr>
          <p:txBody>
            <a:bodyPr/>
            <a:lstStyle/>
            <a:p>
              <a:pPr defTabSz="609630"/>
              <a:endParaRPr lang="en-GB" sz="1200">
                <a:solidFill>
                  <a:prstClr val="black"/>
                </a:solidFill>
                <a:latin typeface="Calibri"/>
              </a:endParaRPr>
            </a:p>
          </p:txBody>
        </p:sp>
        <p:sp>
          <p:nvSpPr>
            <p:cNvPr id="10" name="AutoShape 10"/>
            <p:cNvSpPr/>
            <p:nvPr/>
          </p:nvSpPr>
          <p:spPr>
            <a:xfrm>
              <a:off x="0" y="3108436"/>
              <a:ext cx="12967596" cy="0"/>
            </a:xfrm>
            <a:prstGeom prst="line">
              <a:avLst/>
            </a:prstGeom>
            <a:ln w="25400" cap="flat">
              <a:solidFill>
                <a:srgbClr val="485CC7"/>
              </a:solidFill>
              <a:prstDash val="sysDot"/>
              <a:headEnd type="none" w="sm" len="sm"/>
              <a:tailEnd type="none" w="sm" len="sm"/>
            </a:ln>
          </p:spPr>
          <p:txBody>
            <a:bodyPr/>
            <a:lstStyle/>
            <a:p>
              <a:pPr defTabSz="609630"/>
              <a:endParaRPr lang="en-GB" sz="1200">
                <a:solidFill>
                  <a:prstClr val="black"/>
                </a:solidFill>
                <a:latin typeface="Calibri"/>
              </a:endParaRPr>
            </a:p>
          </p:txBody>
        </p:sp>
        <p:sp>
          <p:nvSpPr>
            <p:cNvPr id="11" name="AutoShape 11"/>
            <p:cNvSpPr/>
            <p:nvPr/>
          </p:nvSpPr>
          <p:spPr>
            <a:xfrm>
              <a:off x="0" y="3882370"/>
              <a:ext cx="12967596" cy="0"/>
            </a:xfrm>
            <a:prstGeom prst="line">
              <a:avLst/>
            </a:prstGeom>
            <a:ln w="25400" cap="flat">
              <a:solidFill>
                <a:srgbClr val="485CC7"/>
              </a:solidFill>
              <a:prstDash val="sysDot"/>
              <a:headEnd type="none" w="sm" len="sm"/>
              <a:tailEnd type="none" w="sm" len="sm"/>
            </a:ln>
          </p:spPr>
          <p:txBody>
            <a:bodyPr/>
            <a:lstStyle/>
            <a:p>
              <a:pPr defTabSz="609630"/>
              <a:endParaRPr lang="en-GB" sz="1200">
                <a:solidFill>
                  <a:prstClr val="black"/>
                </a:solidFill>
                <a:latin typeface="Calibri"/>
              </a:endParaRPr>
            </a:p>
          </p:txBody>
        </p:sp>
        <p:sp>
          <p:nvSpPr>
            <p:cNvPr id="12" name="TextBox 12"/>
            <p:cNvSpPr txBox="1"/>
            <p:nvPr/>
          </p:nvSpPr>
          <p:spPr>
            <a:xfrm>
              <a:off x="0" y="982044"/>
              <a:ext cx="10458492" cy="384720"/>
            </a:xfrm>
            <a:prstGeom prst="rect">
              <a:avLst/>
            </a:prstGeom>
          </p:spPr>
          <p:txBody>
            <a:bodyPr lIns="0" tIns="0" rIns="0" bIns="0" rtlCol="0" anchor="t">
              <a:spAutoFit/>
            </a:bodyPr>
            <a:lstStyle/>
            <a:p>
              <a:pPr defTabSz="609630">
                <a:lnSpc>
                  <a:spcPts val="1467"/>
                </a:lnSpc>
              </a:pPr>
              <a:r>
                <a:rPr lang="en-US" sz="1333">
                  <a:solidFill>
                    <a:srgbClr val="4B4B4B"/>
                  </a:solidFill>
                  <a:latin typeface="Bliss 3"/>
                  <a:ea typeface="Bliss 3"/>
                  <a:cs typeface="Bliss 3"/>
                  <a:sym typeface="Bliss 3"/>
                </a:rPr>
                <a:t>Advanced Communication Skills</a:t>
              </a:r>
            </a:p>
          </p:txBody>
        </p:sp>
        <p:sp>
          <p:nvSpPr>
            <p:cNvPr id="13" name="TextBox 13"/>
            <p:cNvSpPr txBox="1"/>
            <p:nvPr/>
          </p:nvSpPr>
          <p:spPr>
            <a:xfrm>
              <a:off x="0" y="1755978"/>
              <a:ext cx="10458492" cy="384720"/>
            </a:xfrm>
            <a:prstGeom prst="rect">
              <a:avLst/>
            </a:prstGeom>
          </p:spPr>
          <p:txBody>
            <a:bodyPr lIns="0" tIns="0" rIns="0" bIns="0" rtlCol="0" anchor="t">
              <a:spAutoFit/>
            </a:bodyPr>
            <a:lstStyle/>
            <a:p>
              <a:pPr defTabSz="609630">
                <a:lnSpc>
                  <a:spcPts val="1467"/>
                </a:lnSpc>
              </a:pPr>
              <a:r>
                <a:rPr lang="en-US" sz="1333">
                  <a:solidFill>
                    <a:srgbClr val="4B4B4B"/>
                  </a:solidFill>
                  <a:latin typeface="Bliss 3"/>
                  <a:ea typeface="Bliss 3"/>
                  <a:cs typeface="Bliss 3"/>
                  <a:sym typeface="Bliss 3"/>
                </a:rPr>
                <a:t>CoMPaSs (Communicating Medicine within Palliative Situations)</a:t>
              </a:r>
            </a:p>
          </p:txBody>
        </p:sp>
        <p:sp>
          <p:nvSpPr>
            <p:cNvPr id="14" name="TextBox 14"/>
            <p:cNvSpPr txBox="1"/>
            <p:nvPr/>
          </p:nvSpPr>
          <p:spPr>
            <a:xfrm>
              <a:off x="0" y="2529912"/>
              <a:ext cx="10458492" cy="384720"/>
            </a:xfrm>
            <a:prstGeom prst="rect">
              <a:avLst/>
            </a:prstGeom>
          </p:spPr>
          <p:txBody>
            <a:bodyPr lIns="0" tIns="0" rIns="0" bIns="0" rtlCol="0" anchor="t">
              <a:spAutoFit/>
            </a:bodyPr>
            <a:lstStyle/>
            <a:p>
              <a:pPr defTabSz="609630">
                <a:lnSpc>
                  <a:spcPts val="1467"/>
                </a:lnSpc>
              </a:pPr>
              <a:r>
                <a:rPr lang="en-US" sz="1333">
                  <a:solidFill>
                    <a:srgbClr val="4B4B4B"/>
                  </a:solidFill>
                  <a:latin typeface="Bliss 3"/>
                  <a:ea typeface="Bliss 3"/>
                  <a:cs typeface="Bliss 3"/>
                  <a:sym typeface="Bliss 3"/>
                </a:rPr>
                <a:t>Complex Needs, Compassionate Care: A Palliative Skills Training Day</a:t>
              </a:r>
            </a:p>
          </p:txBody>
        </p:sp>
        <p:sp>
          <p:nvSpPr>
            <p:cNvPr id="15" name="TextBox 15"/>
            <p:cNvSpPr txBox="1"/>
            <p:nvPr/>
          </p:nvSpPr>
          <p:spPr>
            <a:xfrm>
              <a:off x="0" y="208110"/>
              <a:ext cx="10458492" cy="384720"/>
            </a:xfrm>
            <a:prstGeom prst="rect">
              <a:avLst/>
            </a:prstGeom>
          </p:spPr>
          <p:txBody>
            <a:bodyPr lIns="0" tIns="0" rIns="0" bIns="0" rtlCol="0" anchor="t">
              <a:spAutoFit/>
            </a:bodyPr>
            <a:lstStyle/>
            <a:p>
              <a:pPr defTabSz="609630">
                <a:lnSpc>
                  <a:spcPts val="1467"/>
                </a:lnSpc>
              </a:pPr>
              <a:r>
                <a:rPr lang="en-US" sz="1333">
                  <a:solidFill>
                    <a:srgbClr val="4B4B4B"/>
                  </a:solidFill>
                  <a:latin typeface="Bliss 3"/>
                  <a:ea typeface="Bliss 3"/>
                  <a:cs typeface="Bliss 3"/>
                  <a:sym typeface="Bliss 3"/>
                </a:rPr>
                <a:t>Oliver McGowan Tier 2 Mandatory Training</a:t>
              </a:r>
            </a:p>
          </p:txBody>
        </p:sp>
        <p:sp>
          <p:nvSpPr>
            <p:cNvPr id="16" name="TextBox 16"/>
            <p:cNvSpPr txBox="1"/>
            <p:nvPr/>
          </p:nvSpPr>
          <p:spPr>
            <a:xfrm>
              <a:off x="11029312" y="207586"/>
              <a:ext cx="1938288" cy="384720"/>
            </a:xfrm>
            <a:prstGeom prst="rect">
              <a:avLst/>
            </a:prstGeom>
          </p:spPr>
          <p:txBody>
            <a:bodyPr lIns="0" tIns="0" rIns="0" bIns="0" rtlCol="0" anchor="t">
              <a:spAutoFit/>
            </a:bodyPr>
            <a:lstStyle/>
            <a:p>
              <a:pPr algn="r" defTabSz="609630">
                <a:lnSpc>
                  <a:spcPts val="1467"/>
                </a:lnSpc>
              </a:pPr>
              <a:r>
                <a:rPr lang="en-US" sz="1333">
                  <a:solidFill>
                    <a:srgbClr val="485CC7"/>
                  </a:solidFill>
                  <a:latin typeface="Bliss 3"/>
                  <a:ea typeface="Bliss 3"/>
                  <a:cs typeface="Bliss 3"/>
                  <a:sym typeface="Bliss 3"/>
                </a:rPr>
                <a:t>£65pp</a:t>
              </a:r>
            </a:p>
          </p:txBody>
        </p:sp>
        <p:sp>
          <p:nvSpPr>
            <p:cNvPr id="17" name="TextBox 17"/>
            <p:cNvSpPr txBox="1"/>
            <p:nvPr/>
          </p:nvSpPr>
          <p:spPr>
            <a:xfrm>
              <a:off x="10621164" y="984068"/>
              <a:ext cx="2346432" cy="384720"/>
            </a:xfrm>
            <a:prstGeom prst="rect">
              <a:avLst/>
            </a:prstGeom>
          </p:spPr>
          <p:txBody>
            <a:bodyPr lIns="0" tIns="0" rIns="0" bIns="0" rtlCol="0" anchor="t">
              <a:spAutoFit/>
            </a:bodyPr>
            <a:lstStyle/>
            <a:p>
              <a:pPr algn="r" defTabSz="609630">
                <a:lnSpc>
                  <a:spcPts val="1467"/>
                </a:lnSpc>
              </a:pPr>
              <a:r>
                <a:rPr lang="en-US" sz="1333">
                  <a:solidFill>
                    <a:srgbClr val="485CC7"/>
                  </a:solidFill>
                  <a:latin typeface="Bliss 3"/>
                  <a:ea typeface="Bliss 3"/>
                  <a:cs typeface="Bliss 3"/>
                  <a:sym typeface="Bliss 3"/>
                </a:rPr>
                <a:t>£500pp</a:t>
              </a:r>
            </a:p>
          </p:txBody>
        </p:sp>
        <p:sp>
          <p:nvSpPr>
            <p:cNvPr id="18" name="TextBox 18"/>
            <p:cNvSpPr txBox="1"/>
            <p:nvPr/>
          </p:nvSpPr>
          <p:spPr>
            <a:xfrm>
              <a:off x="10686060" y="1760552"/>
              <a:ext cx="2281538" cy="384720"/>
            </a:xfrm>
            <a:prstGeom prst="rect">
              <a:avLst/>
            </a:prstGeom>
          </p:spPr>
          <p:txBody>
            <a:bodyPr lIns="0" tIns="0" rIns="0" bIns="0" rtlCol="0" anchor="t">
              <a:spAutoFit/>
            </a:bodyPr>
            <a:lstStyle/>
            <a:p>
              <a:pPr algn="r" defTabSz="609630">
                <a:lnSpc>
                  <a:spcPts val="1467"/>
                </a:lnSpc>
              </a:pPr>
              <a:r>
                <a:rPr lang="en-US" sz="1333">
                  <a:solidFill>
                    <a:srgbClr val="485CC7"/>
                  </a:solidFill>
                  <a:latin typeface="Bliss 3"/>
                  <a:ea typeface="Bliss 3"/>
                  <a:cs typeface="Bliss 3"/>
                  <a:sym typeface="Bliss 3"/>
                </a:rPr>
                <a:t>£275pp</a:t>
              </a:r>
            </a:p>
          </p:txBody>
        </p:sp>
        <p:sp>
          <p:nvSpPr>
            <p:cNvPr id="19" name="TextBox 19"/>
            <p:cNvSpPr txBox="1"/>
            <p:nvPr/>
          </p:nvSpPr>
          <p:spPr>
            <a:xfrm>
              <a:off x="10748098" y="2537034"/>
              <a:ext cx="2219500" cy="384720"/>
            </a:xfrm>
            <a:prstGeom prst="rect">
              <a:avLst/>
            </a:prstGeom>
          </p:spPr>
          <p:txBody>
            <a:bodyPr lIns="0" tIns="0" rIns="0" bIns="0" rtlCol="0" anchor="t">
              <a:spAutoFit/>
            </a:bodyPr>
            <a:lstStyle/>
            <a:p>
              <a:pPr algn="r" defTabSz="609630">
                <a:lnSpc>
                  <a:spcPts val="1467"/>
                </a:lnSpc>
              </a:pPr>
              <a:r>
                <a:rPr lang="en-US" sz="1333">
                  <a:solidFill>
                    <a:srgbClr val="485CC7"/>
                  </a:solidFill>
                  <a:latin typeface="Bliss 3"/>
                  <a:ea typeface="Bliss 3"/>
                  <a:cs typeface="Bliss 3"/>
                  <a:sym typeface="Bliss 3"/>
                </a:rPr>
                <a:t>£175pp</a:t>
              </a:r>
            </a:p>
          </p:txBody>
        </p:sp>
        <p:sp>
          <p:nvSpPr>
            <p:cNvPr id="20" name="TextBox 20"/>
            <p:cNvSpPr txBox="1"/>
            <p:nvPr/>
          </p:nvSpPr>
          <p:spPr>
            <a:xfrm>
              <a:off x="0" y="3303846"/>
              <a:ext cx="10820400" cy="384720"/>
            </a:xfrm>
            <a:prstGeom prst="rect">
              <a:avLst/>
            </a:prstGeom>
          </p:spPr>
          <p:txBody>
            <a:bodyPr lIns="0" tIns="0" rIns="0" bIns="0" rtlCol="0" anchor="t">
              <a:spAutoFit/>
            </a:bodyPr>
            <a:lstStyle/>
            <a:p>
              <a:pPr defTabSz="609630">
                <a:lnSpc>
                  <a:spcPts val="1467"/>
                </a:lnSpc>
              </a:pPr>
              <a:r>
                <a:rPr lang="en-US" sz="1333">
                  <a:solidFill>
                    <a:srgbClr val="4B4B4B"/>
                  </a:solidFill>
                  <a:latin typeface="Bliss 3"/>
                  <a:ea typeface="Bliss 3"/>
                  <a:cs typeface="Bliss 3"/>
                  <a:sym typeface="Bliss 3"/>
                </a:rPr>
                <a:t>Dementia Carers Workshops</a:t>
              </a:r>
            </a:p>
          </p:txBody>
        </p:sp>
        <p:sp>
          <p:nvSpPr>
            <p:cNvPr id="21" name="TextBox 21"/>
            <p:cNvSpPr txBox="1"/>
            <p:nvPr/>
          </p:nvSpPr>
          <p:spPr>
            <a:xfrm>
              <a:off x="11451334" y="3313516"/>
              <a:ext cx="1516264" cy="384720"/>
            </a:xfrm>
            <a:prstGeom prst="rect">
              <a:avLst/>
            </a:prstGeom>
          </p:spPr>
          <p:txBody>
            <a:bodyPr lIns="0" tIns="0" rIns="0" bIns="0" rtlCol="0" anchor="t">
              <a:spAutoFit/>
            </a:bodyPr>
            <a:lstStyle/>
            <a:p>
              <a:pPr algn="r" defTabSz="609630">
                <a:lnSpc>
                  <a:spcPts val="1467"/>
                </a:lnSpc>
              </a:pPr>
              <a:r>
                <a:rPr lang="en-US" sz="1333">
                  <a:solidFill>
                    <a:srgbClr val="485CC7"/>
                  </a:solidFill>
                  <a:latin typeface="Bliss 3"/>
                  <a:ea typeface="Bliss 3"/>
                  <a:cs typeface="Bliss 3"/>
                  <a:sym typeface="Bliss 3"/>
                </a:rPr>
                <a:t>FREE</a:t>
              </a:r>
            </a:p>
          </p:txBody>
        </p:sp>
        <p:sp>
          <p:nvSpPr>
            <p:cNvPr id="22" name="TextBox 22"/>
            <p:cNvSpPr txBox="1"/>
            <p:nvPr/>
          </p:nvSpPr>
          <p:spPr>
            <a:xfrm>
              <a:off x="0" y="4077780"/>
              <a:ext cx="10458492" cy="384720"/>
            </a:xfrm>
            <a:prstGeom prst="rect">
              <a:avLst/>
            </a:prstGeom>
          </p:spPr>
          <p:txBody>
            <a:bodyPr lIns="0" tIns="0" rIns="0" bIns="0" rtlCol="0" anchor="t">
              <a:spAutoFit/>
            </a:bodyPr>
            <a:lstStyle/>
            <a:p>
              <a:pPr defTabSz="609630">
                <a:lnSpc>
                  <a:spcPts val="1467"/>
                </a:lnSpc>
              </a:pPr>
              <a:r>
                <a:rPr lang="en-US" sz="1333">
                  <a:solidFill>
                    <a:srgbClr val="4B4B4B"/>
                  </a:solidFill>
                  <a:latin typeface="Bliss 3"/>
                  <a:ea typeface="Bliss 3"/>
                  <a:cs typeface="Bliss 3"/>
                  <a:sym typeface="Bliss 3"/>
                </a:rPr>
                <a:t>Focused Abdominal Sonography in Palliative Care (FASP)</a:t>
              </a:r>
            </a:p>
          </p:txBody>
        </p:sp>
        <p:sp>
          <p:nvSpPr>
            <p:cNvPr id="23" name="TextBox 23"/>
            <p:cNvSpPr txBox="1"/>
            <p:nvPr/>
          </p:nvSpPr>
          <p:spPr>
            <a:xfrm>
              <a:off x="10621164" y="4090000"/>
              <a:ext cx="2346432" cy="384720"/>
            </a:xfrm>
            <a:prstGeom prst="rect">
              <a:avLst/>
            </a:prstGeom>
          </p:spPr>
          <p:txBody>
            <a:bodyPr lIns="0" tIns="0" rIns="0" bIns="0" rtlCol="0" anchor="t">
              <a:spAutoFit/>
            </a:bodyPr>
            <a:lstStyle/>
            <a:p>
              <a:pPr algn="r" defTabSz="609630">
                <a:lnSpc>
                  <a:spcPts val="1467"/>
                </a:lnSpc>
              </a:pPr>
              <a:r>
                <a:rPr lang="en-US" sz="1333">
                  <a:solidFill>
                    <a:srgbClr val="485CC7"/>
                  </a:solidFill>
                  <a:latin typeface="Bliss 3"/>
                  <a:ea typeface="Bliss 3"/>
                  <a:cs typeface="Bliss 3"/>
                  <a:sym typeface="Bliss 3"/>
                </a:rPr>
                <a:t>£500pp</a:t>
              </a:r>
            </a:p>
          </p:txBody>
        </p:sp>
        <p:sp>
          <p:nvSpPr>
            <p:cNvPr id="24" name="TextBox 24"/>
            <p:cNvSpPr txBox="1"/>
            <p:nvPr/>
          </p:nvSpPr>
          <p:spPr>
            <a:xfrm>
              <a:off x="0" y="4851714"/>
              <a:ext cx="10820400" cy="384720"/>
            </a:xfrm>
            <a:prstGeom prst="rect">
              <a:avLst/>
            </a:prstGeom>
          </p:spPr>
          <p:txBody>
            <a:bodyPr lIns="0" tIns="0" rIns="0" bIns="0" rtlCol="0" anchor="t">
              <a:spAutoFit/>
            </a:bodyPr>
            <a:lstStyle/>
            <a:p>
              <a:pPr defTabSz="609630">
                <a:lnSpc>
                  <a:spcPts val="1467"/>
                </a:lnSpc>
              </a:pPr>
              <a:r>
                <a:rPr lang="en-US" sz="1333">
                  <a:solidFill>
                    <a:srgbClr val="4B4B4B"/>
                  </a:solidFill>
                  <a:latin typeface="Bliss 3"/>
                  <a:ea typeface="Bliss 3"/>
                  <a:cs typeface="Bliss 3"/>
                  <a:sym typeface="Bliss 3"/>
                </a:rPr>
                <a:t>Palliative and End of Life Care Education: Transition Simulation Course</a:t>
              </a:r>
            </a:p>
          </p:txBody>
        </p:sp>
        <p:sp>
          <p:nvSpPr>
            <p:cNvPr id="25" name="TextBox 25"/>
            <p:cNvSpPr txBox="1"/>
            <p:nvPr/>
          </p:nvSpPr>
          <p:spPr>
            <a:xfrm>
              <a:off x="11451334" y="4866482"/>
              <a:ext cx="1516264" cy="384720"/>
            </a:xfrm>
            <a:prstGeom prst="rect">
              <a:avLst/>
            </a:prstGeom>
          </p:spPr>
          <p:txBody>
            <a:bodyPr lIns="0" tIns="0" rIns="0" bIns="0" rtlCol="0" anchor="t">
              <a:spAutoFit/>
            </a:bodyPr>
            <a:lstStyle/>
            <a:p>
              <a:pPr algn="r" defTabSz="609630">
                <a:lnSpc>
                  <a:spcPts val="1467"/>
                </a:lnSpc>
              </a:pPr>
              <a:r>
                <a:rPr lang="en-US" sz="1333">
                  <a:solidFill>
                    <a:srgbClr val="485CC7"/>
                  </a:solidFill>
                  <a:latin typeface="Bliss 3"/>
                  <a:ea typeface="Bliss 3"/>
                  <a:cs typeface="Bliss 3"/>
                  <a:sym typeface="Bliss 3"/>
                </a:rPr>
                <a:t>FREE</a:t>
              </a:r>
            </a:p>
          </p:txBody>
        </p:sp>
        <p:sp>
          <p:nvSpPr>
            <p:cNvPr id="26" name="TextBox 26"/>
            <p:cNvSpPr txBox="1"/>
            <p:nvPr/>
          </p:nvSpPr>
          <p:spPr>
            <a:xfrm>
              <a:off x="0" y="5625648"/>
              <a:ext cx="10619622" cy="384720"/>
            </a:xfrm>
            <a:prstGeom prst="rect">
              <a:avLst/>
            </a:prstGeom>
          </p:spPr>
          <p:txBody>
            <a:bodyPr lIns="0" tIns="0" rIns="0" bIns="0" rtlCol="0" anchor="t">
              <a:spAutoFit/>
            </a:bodyPr>
            <a:lstStyle/>
            <a:p>
              <a:pPr defTabSz="609630">
                <a:lnSpc>
                  <a:spcPts val="1467"/>
                </a:lnSpc>
              </a:pPr>
              <a:r>
                <a:rPr lang="en-US" sz="1333">
                  <a:solidFill>
                    <a:srgbClr val="4B4B4B"/>
                  </a:solidFill>
                  <a:latin typeface="Bliss 3"/>
                  <a:ea typeface="Bliss 3"/>
                  <a:cs typeface="Bliss 3"/>
                  <a:sym typeface="Bliss 3"/>
                </a:rPr>
                <a:t>Syringe Driver Training</a:t>
              </a:r>
            </a:p>
          </p:txBody>
        </p:sp>
        <p:sp>
          <p:nvSpPr>
            <p:cNvPr id="27" name="TextBox 27"/>
            <p:cNvSpPr txBox="1"/>
            <p:nvPr/>
          </p:nvSpPr>
          <p:spPr>
            <a:xfrm>
              <a:off x="11006862" y="5642964"/>
              <a:ext cx="1960736" cy="384720"/>
            </a:xfrm>
            <a:prstGeom prst="rect">
              <a:avLst/>
            </a:prstGeom>
          </p:spPr>
          <p:txBody>
            <a:bodyPr lIns="0" tIns="0" rIns="0" bIns="0" rtlCol="0" anchor="t">
              <a:spAutoFit/>
            </a:bodyPr>
            <a:lstStyle/>
            <a:p>
              <a:pPr algn="r" defTabSz="609630">
                <a:lnSpc>
                  <a:spcPts val="1467"/>
                </a:lnSpc>
              </a:pPr>
              <a:r>
                <a:rPr lang="en-US" sz="1333">
                  <a:solidFill>
                    <a:srgbClr val="485CC7"/>
                  </a:solidFill>
                  <a:latin typeface="Bliss 3"/>
                  <a:ea typeface="Bliss 3"/>
                  <a:cs typeface="Bliss 3"/>
                  <a:sym typeface="Bliss 3"/>
                </a:rPr>
                <a:t>£30pp</a:t>
              </a:r>
            </a:p>
          </p:txBody>
        </p:sp>
      </p:grpSp>
      <p:grpSp>
        <p:nvGrpSpPr>
          <p:cNvPr id="28" name="Group 28"/>
          <p:cNvGrpSpPr/>
          <p:nvPr/>
        </p:nvGrpSpPr>
        <p:grpSpPr>
          <a:xfrm>
            <a:off x="685800" y="1816208"/>
            <a:ext cx="4019102" cy="4355993"/>
            <a:chOff x="0" y="0"/>
            <a:chExt cx="8038204" cy="8711985"/>
          </a:xfrm>
        </p:grpSpPr>
        <p:pic>
          <p:nvPicPr>
            <p:cNvPr id="29" name="Picture 29"/>
            <p:cNvPicPr>
              <a:picLocks noChangeAspect="1"/>
            </p:cNvPicPr>
            <p:nvPr/>
          </p:nvPicPr>
          <p:blipFill>
            <a:blip r:embed="rId2"/>
            <a:srcRect l="18387" r="20289"/>
            <a:stretch>
              <a:fillRect/>
            </a:stretch>
          </p:blipFill>
          <p:spPr>
            <a:xfrm>
              <a:off x="0" y="0"/>
              <a:ext cx="3955602" cy="4292492"/>
            </a:xfrm>
            <a:prstGeom prst="rect">
              <a:avLst/>
            </a:prstGeom>
          </p:spPr>
        </p:pic>
        <p:pic>
          <p:nvPicPr>
            <p:cNvPr id="30" name="Picture 30"/>
            <p:cNvPicPr>
              <a:picLocks noChangeAspect="1"/>
            </p:cNvPicPr>
            <p:nvPr/>
          </p:nvPicPr>
          <p:blipFill>
            <a:blip r:embed="rId3"/>
            <a:srcRect l="13405" r="25271"/>
            <a:stretch>
              <a:fillRect/>
            </a:stretch>
          </p:blipFill>
          <p:spPr>
            <a:xfrm>
              <a:off x="0" y="4419492"/>
              <a:ext cx="3955602" cy="4292492"/>
            </a:xfrm>
            <a:prstGeom prst="rect">
              <a:avLst/>
            </a:prstGeom>
          </p:spPr>
        </p:pic>
        <p:pic>
          <p:nvPicPr>
            <p:cNvPr id="31" name="Picture 31"/>
            <p:cNvPicPr>
              <a:picLocks noChangeAspect="1"/>
            </p:cNvPicPr>
            <p:nvPr/>
          </p:nvPicPr>
          <p:blipFill>
            <a:blip r:embed="rId4"/>
            <a:srcRect l="18091" r="13785"/>
            <a:stretch>
              <a:fillRect/>
            </a:stretch>
          </p:blipFill>
          <p:spPr>
            <a:xfrm>
              <a:off x="4082602" y="0"/>
              <a:ext cx="3955602" cy="8711985"/>
            </a:xfrm>
            <a:prstGeom prst="rect">
              <a:avLst/>
            </a:prstGeom>
          </p:spPr>
        </p:pic>
      </p:grpSp>
      <p:grpSp>
        <p:nvGrpSpPr>
          <p:cNvPr id="32" name="Group 32"/>
          <p:cNvGrpSpPr/>
          <p:nvPr/>
        </p:nvGrpSpPr>
        <p:grpSpPr>
          <a:xfrm>
            <a:off x="685800" y="550930"/>
            <a:ext cx="2041301" cy="1212716"/>
            <a:chOff x="0" y="67459"/>
            <a:chExt cx="3294241" cy="2425430"/>
          </a:xfrm>
        </p:grpSpPr>
        <p:sp>
          <p:nvSpPr>
            <p:cNvPr id="33" name="TextBox 33"/>
            <p:cNvSpPr txBox="1"/>
            <p:nvPr/>
          </p:nvSpPr>
          <p:spPr>
            <a:xfrm>
              <a:off x="747928" y="733055"/>
              <a:ext cx="2546313" cy="1399099"/>
            </a:xfrm>
            <a:prstGeom prst="rect">
              <a:avLst/>
            </a:prstGeom>
          </p:spPr>
          <p:txBody>
            <a:bodyPr lIns="0" tIns="0" rIns="0" bIns="0" rtlCol="0" anchor="t">
              <a:spAutoFit/>
            </a:bodyPr>
            <a:lstStyle/>
            <a:p>
              <a:pPr defTabSz="609630">
                <a:lnSpc>
                  <a:spcPts val="2693"/>
                </a:lnSpc>
              </a:pPr>
              <a:r>
                <a:rPr lang="en-US" sz="3206" b="1" spc="-118" dirty="0">
                  <a:solidFill>
                    <a:srgbClr val="485CC7"/>
                  </a:solidFill>
                  <a:latin typeface="Futura 1 Ultra-Bold"/>
                  <a:ea typeface="Futura 1 Ultra-Bold"/>
                  <a:cs typeface="Futura 1 Ultra-Bold"/>
                  <a:sym typeface="Futura 1 Ultra-Bold"/>
                </a:rPr>
                <a:t>WILKES  </a:t>
              </a:r>
            </a:p>
          </p:txBody>
        </p:sp>
        <p:sp>
          <p:nvSpPr>
            <p:cNvPr id="34" name="Freeform 34"/>
            <p:cNvSpPr/>
            <p:nvPr/>
          </p:nvSpPr>
          <p:spPr>
            <a:xfrm>
              <a:off x="1846180" y="67459"/>
              <a:ext cx="1328350" cy="557004"/>
            </a:xfrm>
            <a:custGeom>
              <a:avLst/>
              <a:gdLst/>
              <a:ahLst/>
              <a:cxnLst/>
              <a:rect l="l" t="t" r="r" b="b"/>
              <a:pathLst>
                <a:path w="1328350" h="557004">
                  <a:moveTo>
                    <a:pt x="0" y="0"/>
                  </a:moveTo>
                  <a:lnTo>
                    <a:pt x="1328350" y="0"/>
                  </a:lnTo>
                  <a:lnTo>
                    <a:pt x="1328350" y="557004"/>
                  </a:lnTo>
                  <a:lnTo>
                    <a:pt x="0" y="557004"/>
                  </a:lnTo>
                  <a:lnTo>
                    <a:pt x="0" y="0"/>
                  </a:lnTo>
                  <a:close/>
                </a:path>
              </a:pathLst>
            </a:custGeom>
            <a:blipFill>
              <a:blip r:embed="rId5"/>
              <a:stretch>
                <a:fillRect/>
              </a:stretch>
            </a:blipFill>
          </p:spPr>
          <p:txBody>
            <a:bodyPr/>
            <a:lstStyle/>
            <a:p>
              <a:pPr defTabSz="609630"/>
              <a:endParaRPr lang="en-GB" sz="1200">
                <a:solidFill>
                  <a:prstClr val="black"/>
                </a:solidFill>
                <a:latin typeface="Calibri"/>
              </a:endParaRPr>
            </a:p>
          </p:txBody>
        </p:sp>
        <p:sp>
          <p:nvSpPr>
            <p:cNvPr id="35" name="TextBox 35"/>
            <p:cNvSpPr txBox="1"/>
            <p:nvPr/>
          </p:nvSpPr>
          <p:spPr>
            <a:xfrm>
              <a:off x="751636" y="1458118"/>
              <a:ext cx="2466769" cy="1034771"/>
            </a:xfrm>
            <a:prstGeom prst="rect">
              <a:avLst/>
            </a:prstGeom>
          </p:spPr>
          <p:txBody>
            <a:bodyPr lIns="0" tIns="0" rIns="0" bIns="0" rtlCol="0" anchor="t">
              <a:spAutoFit/>
            </a:bodyPr>
            <a:lstStyle/>
            <a:p>
              <a:pPr defTabSz="609630">
                <a:lnSpc>
                  <a:spcPts val="1971"/>
                </a:lnSpc>
              </a:pPr>
              <a:r>
                <a:rPr lang="en-US" sz="2346" spc="-87">
                  <a:solidFill>
                    <a:srgbClr val="2D2A29"/>
                  </a:solidFill>
                  <a:latin typeface="Bliss 1"/>
                  <a:ea typeface="Bliss 1"/>
                  <a:cs typeface="Bliss 1"/>
                  <a:sym typeface="Bliss 1"/>
                </a:rPr>
                <a:t>INSTITUTE </a:t>
              </a:r>
            </a:p>
          </p:txBody>
        </p:sp>
        <p:sp>
          <p:nvSpPr>
            <p:cNvPr id="36" name="TextBox 36"/>
            <p:cNvSpPr txBox="1"/>
            <p:nvPr/>
          </p:nvSpPr>
          <p:spPr>
            <a:xfrm>
              <a:off x="703062" y="114301"/>
              <a:ext cx="1207348" cy="525402"/>
            </a:xfrm>
            <a:prstGeom prst="rect">
              <a:avLst/>
            </a:prstGeom>
          </p:spPr>
          <p:txBody>
            <a:bodyPr lIns="0" tIns="0" rIns="0" bIns="0" rtlCol="0" anchor="t">
              <a:spAutoFit/>
            </a:bodyPr>
            <a:lstStyle/>
            <a:p>
              <a:pPr defTabSz="609630">
                <a:lnSpc>
                  <a:spcPts val="2024"/>
                </a:lnSpc>
              </a:pPr>
              <a:r>
                <a:rPr lang="en-US" sz="2409" spc="-89">
                  <a:solidFill>
                    <a:srgbClr val="2D2A29"/>
                  </a:solidFill>
                  <a:latin typeface="Bliss 1"/>
                  <a:ea typeface="Bliss 1"/>
                  <a:cs typeface="Bliss 1"/>
                  <a:sym typeface="Bliss 1"/>
                </a:rPr>
                <a:t>THE</a:t>
              </a:r>
            </a:p>
          </p:txBody>
        </p:sp>
        <p:grpSp>
          <p:nvGrpSpPr>
            <p:cNvPr id="37" name="Group 37"/>
            <p:cNvGrpSpPr/>
            <p:nvPr/>
          </p:nvGrpSpPr>
          <p:grpSpPr>
            <a:xfrm>
              <a:off x="223060" y="923363"/>
              <a:ext cx="193252" cy="193252"/>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00070"/>
              </a:solidFill>
            </p:spPr>
            <p:txBody>
              <a:bodyPr/>
              <a:lstStyle/>
              <a:p>
                <a:pPr defTabSz="609630"/>
                <a:endParaRPr lang="en-GB" sz="1200">
                  <a:solidFill>
                    <a:prstClr val="black"/>
                  </a:solidFill>
                  <a:latin typeface="Calibri"/>
                </a:endParaRPr>
              </a:p>
            </p:txBody>
          </p:sp>
          <p:sp>
            <p:nvSpPr>
              <p:cNvPr id="39" name="TextBox 39"/>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0" name="Group 40"/>
            <p:cNvGrpSpPr/>
            <p:nvPr/>
          </p:nvGrpSpPr>
          <p:grpSpPr>
            <a:xfrm>
              <a:off x="263481" y="696921"/>
              <a:ext cx="106505" cy="106505"/>
              <a:chOff x="0" y="0"/>
              <a:chExt cx="812800" cy="812800"/>
            </a:xfrm>
          </p:grpSpPr>
          <p:sp>
            <p:nvSpPr>
              <p:cNvPr id="41" name="Freeform 4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2" name="TextBox 42"/>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3" name="Group 43"/>
            <p:cNvGrpSpPr/>
            <p:nvPr/>
          </p:nvGrpSpPr>
          <p:grpSpPr>
            <a:xfrm>
              <a:off x="412219" y="740938"/>
              <a:ext cx="106505" cy="106505"/>
              <a:chOff x="0" y="0"/>
              <a:chExt cx="812800" cy="812800"/>
            </a:xfrm>
          </p:grpSpPr>
          <p:sp>
            <p:nvSpPr>
              <p:cNvPr id="44" name="Freeform 4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5" name="TextBox 45"/>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6" name="Group 46"/>
            <p:cNvGrpSpPr/>
            <p:nvPr/>
          </p:nvGrpSpPr>
          <p:grpSpPr>
            <a:xfrm>
              <a:off x="125919" y="740938"/>
              <a:ext cx="106505" cy="106505"/>
              <a:chOff x="0" y="0"/>
              <a:chExt cx="812800" cy="812800"/>
            </a:xfrm>
          </p:grpSpPr>
          <p:sp>
            <p:nvSpPr>
              <p:cNvPr id="47" name="Freeform 4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48" name="TextBox 48"/>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49" name="Group 49"/>
            <p:cNvGrpSpPr/>
            <p:nvPr/>
          </p:nvGrpSpPr>
          <p:grpSpPr>
            <a:xfrm>
              <a:off x="22484" y="854239"/>
              <a:ext cx="106505" cy="106505"/>
              <a:chOff x="0" y="0"/>
              <a:chExt cx="812800" cy="812800"/>
            </a:xfrm>
          </p:grpSpPr>
          <p:sp>
            <p:nvSpPr>
              <p:cNvPr id="50" name="Freeform 5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1" name="TextBox 51"/>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2" name="Group 52"/>
            <p:cNvGrpSpPr/>
            <p:nvPr/>
          </p:nvGrpSpPr>
          <p:grpSpPr>
            <a:xfrm>
              <a:off x="0" y="998139"/>
              <a:ext cx="106505" cy="106505"/>
              <a:chOff x="0" y="0"/>
              <a:chExt cx="812800" cy="812800"/>
            </a:xfrm>
          </p:grpSpPr>
          <p:sp>
            <p:nvSpPr>
              <p:cNvPr id="53" name="Freeform 5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4" name="TextBox 54"/>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5" name="Group 55"/>
            <p:cNvGrpSpPr/>
            <p:nvPr/>
          </p:nvGrpSpPr>
          <p:grpSpPr>
            <a:xfrm>
              <a:off x="59392" y="1138411"/>
              <a:ext cx="106505" cy="106505"/>
              <a:chOff x="0" y="0"/>
              <a:chExt cx="812800" cy="812800"/>
            </a:xfrm>
          </p:grpSpPr>
          <p:sp>
            <p:nvSpPr>
              <p:cNvPr id="56" name="Freeform 5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5CC7"/>
              </a:solidFill>
            </p:spPr>
            <p:txBody>
              <a:bodyPr/>
              <a:lstStyle/>
              <a:p>
                <a:pPr defTabSz="609630"/>
                <a:endParaRPr lang="en-GB" sz="1200">
                  <a:solidFill>
                    <a:prstClr val="black"/>
                  </a:solidFill>
                  <a:latin typeface="Calibri"/>
                </a:endParaRPr>
              </a:p>
            </p:txBody>
          </p:sp>
          <p:sp>
            <p:nvSpPr>
              <p:cNvPr id="57" name="TextBox 57"/>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58" name="Group 58"/>
            <p:cNvGrpSpPr/>
            <p:nvPr/>
          </p:nvGrpSpPr>
          <p:grpSpPr>
            <a:xfrm>
              <a:off x="510453" y="854239"/>
              <a:ext cx="106505" cy="106505"/>
              <a:chOff x="0" y="0"/>
              <a:chExt cx="812800" cy="812800"/>
            </a:xfrm>
          </p:grpSpPr>
          <p:sp>
            <p:nvSpPr>
              <p:cNvPr id="59" name="Freeform 5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0" name="TextBox 60"/>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1" name="Group 61"/>
            <p:cNvGrpSpPr/>
            <p:nvPr/>
          </p:nvGrpSpPr>
          <p:grpSpPr>
            <a:xfrm>
              <a:off x="532965" y="998139"/>
              <a:ext cx="106505" cy="106505"/>
              <a:chOff x="0" y="0"/>
              <a:chExt cx="812800" cy="812800"/>
            </a:xfrm>
          </p:grpSpPr>
          <p:sp>
            <p:nvSpPr>
              <p:cNvPr id="62" name="Freeform 6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3" name="TextBox 63"/>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4" name="Group 64"/>
            <p:cNvGrpSpPr/>
            <p:nvPr/>
          </p:nvGrpSpPr>
          <p:grpSpPr>
            <a:xfrm>
              <a:off x="468541" y="1139435"/>
              <a:ext cx="106505" cy="106505"/>
              <a:chOff x="0" y="0"/>
              <a:chExt cx="812800" cy="812800"/>
            </a:xfrm>
          </p:grpSpPr>
          <p:sp>
            <p:nvSpPr>
              <p:cNvPr id="65" name="Freeform 6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6" name="TextBox 66"/>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67" name="Group 67"/>
            <p:cNvGrpSpPr/>
            <p:nvPr/>
          </p:nvGrpSpPr>
          <p:grpSpPr>
            <a:xfrm>
              <a:off x="337441" y="1218879"/>
              <a:ext cx="106505" cy="106505"/>
              <a:chOff x="0" y="0"/>
              <a:chExt cx="812800" cy="812800"/>
            </a:xfrm>
          </p:grpSpPr>
          <p:sp>
            <p:nvSpPr>
              <p:cNvPr id="68" name="Freeform 6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69" name="TextBox 69"/>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nvGrpSpPr>
            <p:cNvPr id="70" name="Group 70"/>
            <p:cNvGrpSpPr/>
            <p:nvPr/>
          </p:nvGrpSpPr>
          <p:grpSpPr>
            <a:xfrm>
              <a:off x="189045" y="1218879"/>
              <a:ext cx="106505" cy="106505"/>
              <a:chOff x="0" y="0"/>
              <a:chExt cx="812800" cy="812800"/>
            </a:xfrm>
          </p:grpSpPr>
          <p:sp>
            <p:nvSpPr>
              <p:cNvPr id="71" name="Freeform 7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D2A29"/>
              </a:solidFill>
            </p:spPr>
            <p:txBody>
              <a:bodyPr/>
              <a:lstStyle/>
              <a:p>
                <a:pPr defTabSz="609630"/>
                <a:endParaRPr lang="en-GB" sz="1200">
                  <a:solidFill>
                    <a:prstClr val="black"/>
                  </a:solidFill>
                  <a:latin typeface="Calibri"/>
                </a:endParaRPr>
              </a:p>
            </p:txBody>
          </p:sp>
          <p:sp>
            <p:nvSpPr>
              <p:cNvPr id="72" name="TextBox 72"/>
              <p:cNvSpPr txBox="1"/>
              <p:nvPr/>
            </p:nvSpPr>
            <p:spPr>
              <a:xfrm>
                <a:off x="76200" y="38100"/>
                <a:ext cx="660400" cy="698500"/>
              </a:xfrm>
              <a:prstGeom prst="rect">
                <a:avLst/>
              </a:prstGeom>
            </p:spPr>
            <p:txBody>
              <a:bodyPr lIns="33867" tIns="33867" rIns="33867" bIns="33867" rtlCol="0" anchor="ctr"/>
              <a:lstStyle/>
              <a:p>
                <a:pPr algn="ctr" defTabSz="609630">
                  <a:lnSpc>
                    <a:spcPts val="1505"/>
                  </a:lnSpc>
                </a:pPr>
                <a:endParaRPr sz="1200">
                  <a:solidFill>
                    <a:prstClr val="black"/>
                  </a:solidFill>
                  <a:latin typeface="Calibri"/>
                </a:endParaRPr>
              </a:p>
            </p:txBody>
          </p:sp>
        </p:grpSp>
      </p:grpSp>
      <p:grpSp>
        <p:nvGrpSpPr>
          <p:cNvPr id="73" name="Group 73"/>
          <p:cNvGrpSpPr/>
          <p:nvPr/>
        </p:nvGrpSpPr>
        <p:grpSpPr>
          <a:xfrm>
            <a:off x="5022402" y="5089548"/>
            <a:ext cx="5229245" cy="1084580"/>
            <a:chOff x="0" y="0"/>
            <a:chExt cx="3988674" cy="827277"/>
          </a:xfrm>
        </p:grpSpPr>
        <p:sp>
          <p:nvSpPr>
            <p:cNvPr id="74" name="Freeform 74"/>
            <p:cNvSpPr/>
            <p:nvPr/>
          </p:nvSpPr>
          <p:spPr>
            <a:xfrm>
              <a:off x="0" y="0"/>
              <a:ext cx="3988674" cy="827277"/>
            </a:xfrm>
            <a:custGeom>
              <a:avLst/>
              <a:gdLst/>
              <a:ahLst/>
              <a:cxnLst/>
              <a:rect l="l" t="t" r="r" b="b"/>
              <a:pathLst>
                <a:path w="3988674" h="827277">
                  <a:moveTo>
                    <a:pt x="0" y="0"/>
                  </a:moveTo>
                  <a:lnTo>
                    <a:pt x="3988674" y="0"/>
                  </a:lnTo>
                  <a:lnTo>
                    <a:pt x="3988674" y="827277"/>
                  </a:lnTo>
                  <a:lnTo>
                    <a:pt x="0" y="827277"/>
                  </a:lnTo>
                  <a:close/>
                </a:path>
              </a:pathLst>
            </a:custGeom>
            <a:solidFill>
              <a:srgbClr val="485CC7"/>
            </a:solidFill>
            <a:ln cap="sq">
              <a:noFill/>
              <a:prstDash val="solid"/>
              <a:miter/>
            </a:ln>
          </p:spPr>
          <p:txBody>
            <a:bodyPr/>
            <a:lstStyle/>
            <a:p>
              <a:pPr defTabSz="609630"/>
              <a:endParaRPr lang="en-GB" sz="1200">
                <a:solidFill>
                  <a:prstClr val="black"/>
                </a:solidFill>
                <a:latin typeface="Calibri"/>
              </a:endParaRPr>
            </a:p>
          </p:txBody>
        </p:sp>
        <p:sp>
          <p:nvSpPr>
            <p:cNvPr id="75" name="TextBox 75"/>
            <p:cNvSpPr txBox="1"/>
            <p:nvPr/>
          </p:nvSpPr>
          <p:spPr>
            <a:xfrm>
              <a:off x="0" y="-19050"/>
              <a:ext cx="3988674" cy="846327"/>
            </a:xfrm>
            <a:prstGeom prst="rect">
              <a:avLst/>
            </a:prstGeom>
          </p:spPr>
          <p:txBody>
            <a:bodyPr lIns="33867" tIns="33867" rIns="33867" bIns="33867" rtlCol="0" anchor="ctr"/>
            <a:lstStyle/>
            <a:p>
              <a:pPr algn="ctr" defTabSz="609630">
                <a:lnSpc>
                  <a:spcPts val="880"/>
                </a:lnSpc>
              </a:pPr>
              <a:endParaRPr sz="1200">
                <a:solidFill>
                  <a:prstClr val="black"/>
                </a:solidFill>
                <a:latin typeface="Calibri"/>
              </a:endParaRPr>
            </a:p>
          </p:txBody>
        </p:sp>
      </p:grpSp>
      <p:grpSp>
        <p:nvGrpSpPr>
          <p:cNvPr id="76" name="Group 76"/>
          <p:cNvGrpSpPr/>
          <p:nvPr/>
        </p:nvGrpSpPr>
        <p:grpSpPr>
          <a:xfrm>
            <a:off x="10251648" y="5089548"/>
            <a:ext cx="1254553" cy="1084580"/>
            <a:chOff x="0" y="0"/>
            <a:chExt cx="956926" cy="827277"/>
          </a:xfrm>
        </p:grpSpPr>
        <p:sp>
          <p:nvSpPr>
            <p:cNvPr id="77" name="Freeform 77"/>
            <p:cNvSpPr/>
            <p:nvPr/>
          </p:nvSpPr>
          <p:spPr>
            <a:xfrm>
              <a:off x="0" y="0"/>
              <a:ext cx="956926" cy="827277"/>
            </a:xfrm>
            <a:custGeom>
              <a:avLst/>
              <a:gdLst/>
              <a:ahLst/>
              <a:cxnLst/>
              <a:rect l="l" t="t" r="r" b="b"/>
              <a:pathLst>
                <a:path w="956926" h="827277">
                  <a:moveTo>
                    <a:pt x="0" y="0"/>
                  </a:moveTo>
                  <a:lnTo>
                    <a:pt x="956926" y="0"/>
                  </a:lnTo>
                  <a:lnTo>
                    <a:pt x="956926" y="827277"/>
                  </a:lnTo>
                  <a:lnTo>
                    <a:pt x="0" y="827277"/>
                  </a:lnTo>
                  <a:close/>
                </a:path>
              </a:pathLst>
            </a:custGeom>
            <a:solidFill>
              <a:srgbClr val="B4B4B4"/>
            </a:solidFill>
            <a:ln cap="sq">
              <a:noFill/>
              <a:prstDash val="solid"/>
              <a:miter/>
            </a:ln>
          </p:spPr>
          <p:txBody>
            <a:bodyPr/>
            <a:lstStyle/>
            <a:p>
              <a:pPr defTabSz="609630"/>
              <a:endParaRPr lang="en-GB" sz="1200">
                <a:solidFill>
                  <a:prstClr val="black"/>
                </a:solidFill>
                <a:latin typeface="Calibri"/>
              </a:endParaRPr>
            </a:p>
          </p:txBody>
        </p:sp>
        <p:sp>
          <p:nvSpPr>
            <p:cNvPr id="78" name="TextBox 78"/>
            <p:cNvSpPr txBox="1"/>
            <p:nvPr/>
          </p:nvSpPr>
          <p:spPr>
            <a:xfrm>
              <a:off x="0" y="-19050"/>
              <a:ext cx="956926" cy="846327"/>
            </a:xfrm>
            <a:prstGeom prst="rect">
              <a:avLst/>
            </a:prstGeom>
          </p:spPr>
          <p:txBody>
            <a:bodyPr lIns="33867" tIns="33867" rIns="33867" bIns="33867" rtlCol="0" anchor="ctr"/>
            <a:lstStyle/>
            <a:p>
              <a:pPr algn="ctr" defTabSz="609630">
                <a:lnSpc>
                  <a:spcPts val="880"/>
                </a:lnSpc>
              </a:pPr>
              <a:endParaRPr sz="1200">
                <a:solidFill>
                  <a:prstClr val="black"/>
                </a:solidFill>
                <a:latin typeface="Calibri"/>
              </a:endParaRPr>
            </a:p>
          </p:txBody>
        </p:sp>
      </p:grpSp>
      <p:pic>
        <p:nvPicPr>
          <p:cNvPr id="79" name="Picture 79"/>
          <p:cNvPicPr>
            <a:picLocks noChangeAspect="1"/>
          </p:cNvPicPr>
          <p:nvPr/>
        </p:nvPicPr>
        <p:blipFill>
          <a:blip r:embed="rId6"/>
          <a:stretch>
            <a:fillRect/>
          </a:stretch>
        </p:blipFill>
        <p:spPr>
          <a:xfrm>
            <a:off x="10383254" y="5136168"/>
            <a:ext cx="991341" cy="991341"/>
          </a:xfrm>
          <a:prstGeom prst="rect">
            <a:avLst/>
          </a:prstGeom>
        </p:spPr>
      </p:pic>
      <p:sp>
        <p:nvSpPr>
          <p:cNvPr id="80" name="TextBox 80"/>
          <p:cNvSpPr txBox="1"/>
          <p:nvPr/>
        </p:nvSpPr>
        <p:spPr>
          <a:xfrm>
            <a:off x="5022402" y="846408"/>
            <a:ext cx="6483798" cy="795089"/>
          </a:xfrm>
          <a:prstGeom prst="rect">
            <a:avLst/>
          </a:prstGeom>
        </p:spPr>
        <p:txBody>
          <a:bodyPr lIns="0" tIns="0" rIns="0" bIns="0" rtlCol="0" anchor="t">
            <a:spAutoFit/>
          </a:bodyPr>
          <a:lstStyle/>
          <a:p>
            <a:pPr algn="just" defTabSz="609630">
              <a:lnSpc>
                <a:spcPts val="3148"/>
              </a:lnSpc>
            </a:pPr>
            <a:r>
              <a:rPr lang="en-US" sz="2862" b="1">
                <a:solidFill>
                  <a:srgbClr val="4B4B4B"/>
                </a:solidFill>
                <a:latin typeface="Futura 1 Ultra-Bold"/>
                <a:ea typeface="Futura 1 Ultra-Bold"/>
                <a:cs typeface="Futura 1 Ultra-Bold"/>
                <a:sym typeface="Futura 1 Ultra-Bold"/>
              </a:rPr>
              <a:t>AVAILABLE COURSES AND WORKSHOPS</a:t>
            </a:r>
          </a:p>
        </p:txBody>
      </p:sp>
      <p:sp>
        <p:nvSpPr>
          <p:cNvPr id="81" name="TextBox 81"/>
          <p:cNvSpPr txBox="1"/>
          <p:nvPr/>
        </p:nvSpPr>
        <p:spPr>
          <a:xfrm>
            <a:off x="5525627" y="5406373"/>
            <a:ext cx="4222795" cy="603178"/>
          </a:xfrm>
          <a:prstGeom prst="rect">
            <a:avLst/>
          </a:prstGeom>
        </p:spPr>
        <p:txBody>
          <a:bodyPr lIns="0" tIns="0" rIns="0" bIns="0" rtlCol="0" anchor="t">
            <a:spAutoFit/>
          </a:bodyPr>
          <a:lstStyle/>
          <a:p>
            <a:pPr algn="ctr" defTabSz="609630">
              <a:lnSpc>
                <a:spcPts val="1600"/>
              </a:lnSpc>
            </a:pPr>
            <a:r>
              <a:rPr lang="en-US" sz="1333">
                <a:solidFill>
                  <a:srgbClr val="FFFFFF"/>
                </a:solidFill>
                <a:latin typeface="Bliss 1"/>
                <a:ea typeface="Bliss 1"/>
                <a:cs typeface="Bliss 1"/>
                <a:sym typeface="Bliss 1"/>
              </a:rPr>
              <a:t>For more information about our courses and to enrol, please visit our website: stlukeshospice.org.uk/wilkes-institute</a:t>
            </a:r>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D145F-3741-C44A-2053-A4F218A2677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43DC1E6-14F7-4365-483F-A8434610865D}"/>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E34850AE-279D-8BDF-476C-CE0A19AAAFA4}"/>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5D4525A0-DA38-D284-F023-499F5B59F8E5}"/>
              </a:ext>
            </a:extLst>
          </p:cNvPr>
          <p:cNvPicPr>
            <a:picLocks noChangeAspect="1"/>
          </p:cNvPicPr>
          <p:nvPr/>
        </p:nvPicPr>
        <p:blipFill rotWithShape="1">
          <a:blip r:embed="rId3"/>
          <a:srcRect b="24551"/>
          <a:stretch/>
        </p:blipFill>
        <p:spPr>
          <a:xfrm>
            <a:off x="216129" y="249050"/>
            <a:ext cx="2393099" cy="1039754"/>
          </a:xfrm>
          <a:prstGeom prst="rect">
            <a:avLst/>
          </a:prstGeom>
        </p:spPr>
      </p:pic>
      <p:pic>
        <p:nvPicPr>
          <p:cNvPr id="4" name="Picture 3">
            <a:extLst>
              <a:ext uri="{FF2B5EF4-FFF2-40B4-BE49-F238E27FC236}">
                <a16:creationId xmlns:a16="http://schemas.microsoft.com/office/drawing/2014/main" id="{FE851741-CBA9-34E2-FF9E-1C54E16A5E9E}"/>
              </a:ext>
            </a:extLst>
          </p:cNvPr>
          <p:cNvPicPr>
            <a:picLocks noChangeAspect="1"/>
          </p:cNvPicPr>
          <p:nvPr/>
        </p:nvPicPr>
        <p:blipFill>
          <a:blip r:embed="rId4"/>
          <a:stretch>
            <a:fillRect/>
          </a:stretch>
        </p:blipFill>
        <p:spPr>
          <a:xfrm>
            <a:off x="1231617" y="1502430"/>
            <a:ext cx="9197454" cy="4970878"/>
          </a:xfrm>
          <a:prstGeom prst="rect">
            <a:avLst/>
          </a:prstGeom>
        </p:spPr>
      </p:pic>
    </p:spTree>
    <p:extLst>
      <p:ext uri="{BB962C8B-B14F-4D97-AF65-F5344CB8AC3E}">
        <p14:creationId xmlns:p14="http://schemas.microsoft.com/office/powerpoint/2010/main" val="29471971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16129" y="1909471"/>
            <a:ext cx="10861717" cy="525462"/>
          </a:xfrm>
        </p:spPr>
        <p:txBody>
          <a:bodyPr/>
          <a:lstStyle/>
          <a:p>
            <a:r>
              <a:rPr lang="en-GB" sz="2200" dirty="0">
                <a:ea typeface="Tahoma"/>
              </a:rPr>
              <a:t>Opportunities for news ways of working</a:t>
            </a:r>
          </a:p>
        </p:txBody>
      </p:sp>
      <p:sp>
        <p:nvSpPr>
          <p:cNvPr id="9" name="Rectangle 3">
            <a:extLst>
              <a:ext uri="{FF2B5EF4-FFF2-40B4-BE49-F238E27FC236}">
                <a16:creationId xmlns:a16="http://schemas.microsoft.com/office/drawing/2014/main" id="{93383052-C6F3-02E0-4AB0-50269274A8A2}"/>
              </a:ext>
            </a:extLst>
          </p:cNvPr>
          <p:cNvSpPr>
            <a:spLocks noGrp="1" noChangeArrowheads="1"/>
          </p:cNvSpPr>
          <p:nvPr>
            <p:ph idx="1"/>
          </p:nvPr>
        </p:nvSpPr>
        <p:spPr>
          <a:xfrm>
            <a:off x="216129" y="2434932"/>
            <a:ext cx="10931237" cy="1988135"/>
          </a:xfrm>
        </p:spPr>
        <p:txBody>
          <a:bodyPr vert="horz" lIns="0" tIns="0" rIns="0" bIns="0" rtlCol="0" anchor="t">
            <a:noAutofit/>
          </a:bodyPr>
          <a:lstStyle/>
          <a:p>
            <a:pPr marL="0" indent="0">
              <a:buNone/>
              <a:defRPr/>
            </a:pPr>
            <a:r>
              <a:rPr lang="en-GB" b="1" dirty="0"/>
              <a:t>Suggestions for development from our GP colleagues </a:t>
            </a:r>
          </a:p>
          <a:p>
            <a:pPr marL="0" indent="0">
              <a:buNone/>
              <a:defRPr/>
            </a:pPr>
            <a:endParaRPr lang="en-GB" dirty="0"/>
          </a:p>
          <a:p>
            <a:pPr>
              <a:defRPr/>
            </a:pPr>
            <a:r>
              <a:rPr lang="en-GB" dirty="0"/>
              <a:t>rapid-access specialist advice </a:t>
            </a:r>
          </a:p>
          <a:p>
            <a:pPr>
              <a:defRPr/>
            </a:pPr>
            <a:r>
              <a:rPr lang="en-GB" dirty="0"/>
              <a:t>named locality contacts</a:t>
            </a:r>
          </a:p>
          <a:p>
            <a:pPr>
              <a:defRPr/>
            </a:pPr>
            <a:r>
              <a:rPr lang="en-GB" dirty="0"/>
              <a:t>participation in practice or PCN meetings</a:t>
            </a:r>
          </a:p>
          <a:p>
            <a:pPr>
              <a:defRPr/>
            </a:pPr>
            <a:r>
              <a:rPr lang="en-GB" dirty="0"/>
              <a:t>opportunities for GP input into future service redesign</a:t>
            </a:r>
          </a:p>
          <a:p>
            <a:pPr>
              <a:defRPr/>
            </a:pPr>
            <a:r>
              <a:rPr lang="en-GB" dirty="0"/>
              <a:t>Cases model for advice</a:t>
            </a:r>
          </a:p>
          <a:p>
            <a:pPr marL="0" indent="0">
              <a:buNone/>
              <a:defRPr/>
            </a:pPr>
            <a:endParaRPr lang="en-GB" dirty="0">
              <a:solidFill>
                <a:schemeClr val="tx1">
                  <a:lumMod val="75000"/>
                  <a:lumOff val="25000"/>
                </a:schemeClr>
              </a:solidFill>
            </a:endParaRPr>
          </a:p>
        </p:txBody>
      </p:sp>
      <p:sp>
        <p:nvSpPr>
          <p:cNvPr id="5" name="Rectangle 4">
            <a:extLst>
              <a:ext uri="{FF2B5EF4-FFF2-40B4-BE49-F238E27FC236}">
                <a16:creationId xmlns:a16="http://schemas.microsoft.com/office/drawing/2014/main" id="{B18A9106-FA43-48EE-9F91-826B68496C75}"/>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9042FE01-32D0-4D75-865F-8581D299991C}"/>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3DF0C71A-5205-4C47-A64A-A5B79072DBEA}"/>
              </a:ext>
            </a:extLst>
          </p:cNvPr>
          <p:cNvPicPr>
            <a:picLocks noChangeAspect="1"/>
          </p:cNvPicPr>
          <p:nvPr/>
        </p:nvPicPr>
        <p:blipFill rotWithShape="1">
          <a:blip r:embed="rId3"/>
          <a:srcRect b="24551"/>
          <a:stretch/>
        </p:blipFill>
        <p:spPr>
          <a:xfrm>
            <a:off x="216129" y="249050"/>
            <a:ext cx="2393099" cy="1039754"/>
          </a:xfrm>
          <a:prstGeom prst="rect">
            <a:avLst/>
          </a:prstGeom>
        </p:spPr>
      </p:pic>
    </p:spTree>
    <p:extLst>
      <p:ext uri="{BB962C8B-B14F-4D97-AF65-F5344CB8AC3E}">
        <p14:creationId xmlns:p14="http://schemas.microsoft.com/office/powerpoint/2010/main" val="1954765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F18C6CD-8479-E93C-B11F-9703899AEE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8F50AE-CDEC-86F3-298B-52E3504747A5}"/>
              </a:ext>
            </a:extLst>
          </p:cNvPr>
          <p:cNvSpPr>
            <a:spLocks noGrp="1"/>
          </p:cNvSpPr>
          <p:nvPr>
            <p:ph type="title"/>
          </p:nvPr>
        </p:nvSpPr>
        <p:spPr>
          <a:xfrm>
            <a:off x="216129" y="1909471"/>
            <a:ext cx="10861717" cy="525462"/>
          </a:xfrm>
        </p:spPr>
        <p:txBody>
          <a:bodyPr/>
          <a:lstStyle/>
          <a:p>
            <a:r>
              <a:rPr lang="en-GB" sz="2200" dirty="0">
                <a:ea typeface="Tahoma"/>
              </a:rPr>
              <a:t>Opportunities for news ways of working</a:t>
            </a:r>
          </a:p>
        </p:txBody>
      </p:sp>
      <p:sp>
        <p:nvSpPr>
          <p:cNvPr id="9" name="Rectangle 3">
            <a:extLst>
              <a:ext uri="{FF2B5EF4-FFF2-40B4-BE49-F238E27FC236}">
                <a16:creationId xmlns:a16="http://schemas.microsoft.com/office/drawing/2014/main" id="{9C1D30DD-4F86-188A-92B7-C8720A333550}"/>
              </a:ext>
            </a:extLst>
          </p:cNvPr>
          <p:cNvSpPr>
            <a:spLocks noGrp="1" noChangeArrowheads="1"/>
          </p:cNvSpPr>
          <p:nvPr>
            <p:ph idx="1"/>
          </p:nvPr>
        </p:nvSpPr>
        <p:spPr>
          <a:xfrm>
            <a:off x="216129" y="2434932"/>
            <a:ext cx="10931237" cy="1988135"/>
          </a:xfrm>
        </p:spPr>
        <p:txBody>
          <a:bodyPr vert="horz" lIns="0" tIns="0" rIns="0" bIns="0" rtlCol="0" anchor="t">
            <a:noAutofit/>
          </a:bodyPr>
          <a:lstStyle/>
          <a:p>
            <a:pPr marL="0" indent="0">
              <a:buNone/>
              <a:defRPr/>
            </a:pPr>
            <a:r>
              <a:rPr lang="en-GB" b="1" dirty="0"/>
              <a:t>Specialist palliative overnight telephone helpline</a:t>
            </a:r>
          </a:p>
          <a:p>
            <a:pPr marL="0" indent="0">
              <a:buNone/>
              <a:defRPr/>
            </a:pPr>
            <a:endParaRPr lang="en-GB" dirty="0"/>
          </a:p>
          <a:p>
            <a:pPr>
              <a:defRPr/>
            </a:pPr>
            <a:r>
              <a:rPr lang="en-GB" dirty="0"/>
              <a:t>Pilot December 2025-April 2026. Extension to April 2027. </a:t>
            </a:r>
            <a:r>
              <a:rPr lang="en-GB"/>
              <a:t>Further </a:t>
            </a:r>
            <a:r>
              <a:rPr lang="en-GB" dirty="0"/>
              <a:t>extension subject to data </a:t>
            </a:r>
            <a:r>
              <a:rPr lang="en-GB"/>
              <a:t>and resources</a:t>
            </a:r>
            <a:endParaRPr lang="en-GB" dirty="0"/>
          </a:p>
          <a:p>
            <a:pPr>
              <a:defRPr/>
            </a:pPr>
            <a:r>
              <a:rPr lang="en-GB" dirty="0"/>
              <a:t>Extension of normal working hours 7-day support</a:t>
            </a:r>
          </a:p>
          <a:p>
            <a:pPr marL="0" indent="0">
              <a:buNone/>
              <a:defRPr/>
            </a:pPr>
            <a:endParaRPr lang="en-GB" dirty="0"/>
          </a:p>
          <a:p>
            <a:pPr>
              <a:defRPr/>
            </a:pPr>
            <a:r>
              <a:rPr lang="en-GB" dirty="0"/>
              <a:t>Guidance on symptom management, including pain, nausea, and restlessness</a:t>
            </a:r>
          </a:p>
          <a:p>
            <a:pPr>
              <a:defRPr/>
            </a:pPr>
            <a:r>
              <a:rPr lang="en-GB" dirty="0"/>
              <a:t>Reassurance for carers, especially around medicines or care concerns</a:t>
            </a:r>
          </a:p>
          <a:p>
            <a:pPr>
              <a:defRPr/>
            </a:pPr>
            <a:r>
              <a:rPr lang="en-GB" dirty="0"/>
              <a:t>Emotional support during times of stress or uncertainty</a:t>
            </a:r>
          </a:p>
          <a:p>
            <a:pPr>
              <a:defRPr/>
            </a:pPr>
            <a:r>
              <a:rPr lang="en-GB" dirty="0"/>
              <a:t>Signposting to other St Luke’s services, such as Social Work, Wellbeing, Bereavement Support, or Physiotherapy</a:t>
            </a:r>
          </a:p>
          <a:p>
            <a:pPr marL="0" indent="0">
              <a:buNone/>
              <a:defRPr/>
            </a:pPr>
            <a:endParaRPr lang="en-GB" dirty="0">
              <a:solidFill>
                <a:schemeClr val="tx1">
                  <a:lumMod val="75000"/>
                  <a:lumOff val="25000"/>
                </a:schemeClr>
              </a:solidFill>
            </a:endParaRPr>
          </a:p>
        </p:txBody>
      </p:sp>
      <p:sp>
        <p:nvSpPr>
          <p:cNvPr id="5" name="Rectangle 4">
            <a:extLst>
              <a:ext uri="{FF2B5EF4-FFF2-40B4-BE49-F238E27FC236}">
                <a16:creationId xmlns:a16="http://schemas.microsoft.com/office/drawing/2014/main" id="{F90D1B02-6BAB-8577-9825-ABC2F5B89076}"/>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0971DF7C-E944-060C-907B-586E7F8D3B3A}"/>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8F447624-C899-DF0D-0CAF-1273025BB4F1}"/>
              </a:ext>
            </a:extLst>
          </p:cNvPr>
          <p:cNvPicPr>
            <a:picLocks noChangeAspect="1"/>
          </p:cNvPicPr>
          <p:nvPr/>
        </p:nvPicPr>
        <p:blipFill rotWithShape="1">
          <a:blip r:embed="rId3"/>
          <a:srcRect b="24551"/>
          <a:stretch/>
        </p:blipFill>
        <p:spPr>
          <a:xfrm>
            <a:off x="216129" y="249050"/>
            <a:ext cx="2393099" cy="1039754"/>
          </a:xfrm>
          <a:prstGeom prst="rect">
            <a:avLst/>
          </a:prstGeom>
        </p:spPr>
      </p:pic>
    </p:spTree>
    <p:extLst>
      <p:ext uri="{BB962C8B-B14F-4D97-AF65-F5344CB8AC3E}">
        <p14:creationId xmlns:p14="http://schemas.microsoft.com/office/powerpoint/2010/main" val="1346449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307F0-9732-506A-0C5B-E9EDC0857B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F2E4A1-79A4-7D7A-747C-0B5A9EC25AEC}"/>
              </a:ext>
            </a:extLst>
          </p:cNvPr>
          <p:cNvSpPr>
            <a:spLocks noGrp="1"/>
          </p:cNvSpPr>
          <p:nvPr>
            <p:ph type="title"/>
          </p:nvPr>
        </p:nvSpPr>
        <p:spPr>
          <a:xfrm>
            <a:off x="216129" y="1909471"/>
            <a:ext cx="10861717" cy="525462"/>
          </a:xfrm>
        </p:spPr>
        <p:txBody>
          <a:bodyPr/>
          <a:lstStyle/>
          <a:p>
            <a:r>
              <a:rPr lang="en-GB" sz="2200" dirty="0">
                <a:ea typeface="Tahoma"/>
              </a:rPr>
              <a:t>Contact</a:t>
            </a:r>
          </a:p>
        </p:txBody>
      </p:sp>
      <p:sp>
        <p:nvSpPr>
          <p:cNvPr id="9" name="Rectangle 3">
            <a:extLst>
              <a:ext uri="{FF2B5EF4-FFF2-40B4-BE49-F238E27FC236}">
                <a16:creationId xmlns:a16="http://schemas.microsoft.com/office/drawing/2014/main" id="{D74CAA57-FE90-C37B-3363-1522882671F0}"/>
              </a:ext>
            </a:extLst>
          </p:cNvPr>
          <p:cNvSpPr>
            <a:spLocks noGrp="1" noChangeArrowheads="1"/>
          </p:cNvSpPr>
          <p:nvPr>
            <p:ph idx="1"/>
          </p:nvPr>
        </p:nvSpPr>
        <p:spPr>
          <a:xfrm>
            <a:off x="216129" y="2434932"/>
            <a:ext cx="10931237" cy="1794167"/>
          </a:xfrm>
        </p:spPr>
        <p:txBody>
          <a:bodyPr vert="horz" lIns="0" tIns="0" rIns="0" bIns="0" rtlCol="0" anchor="t">
            <a:noAutofit/>
          </a:bodyPr>
          <a:lstStyle/>
          <a:p>
            <a:pPr marL="300038" lvl="1" indent="0">
              <a:buNone/>
              <a:defRPr/>
            </a:pPr>
            <a:r>
              <a:rPr lang="en-GB" dirty="0">
                <a:solidFill>
                  <a:schemeClr val="tx1">
                    <a:lumMod val="75000"/>
                    <a:lumOff val="25000"/>
                  </a:schemeClr>
                </a:solidFill>
                <a:hlinkClick r:id="rId3"/>
              </a:rPr>
              <a:t>SLHOS.ClinicalAdministration@nhs.net</a:t>
            </a:r>
            <a:r>
              <a:rPr lang="en-GB" dirty="0">
                <a:solidFill>
                  <a:schemeClr val="tx1">
                    <a:lumMod val="75000"/>
                    <a:lumOff val="25000"/>
                  </a:schemeClr>
                </a:solidFill>
              </a:rPr>
              <a:t>  </a:t>
            </a:r>
          </a:p>
          <a:p>
            <a:pPr marL="300038" lvl="1" indent="0">
              <a:buNone/>
              <a:defRPr/>
            </a:pPr>
            <a:r>
              <a:rPr lang="en-GB" dirty="0">
                <a:solidFill>
                  <a:schemeClr val="tx1">
                    <a:lumMod val="75000"/>
                    <a:lumOff val="25000"/>
                  </a:schemeClr>
                </a:solidFill>
              </a:rPr>
              <a:t>	Clinical queries- manned 7 days a week, office hours. Will get passed to the appropriate person</a:t>
            </a:r>
          </a:p>
          <a:p>
            <a:pPr marL="300038" lvl="1" indent="0">
              <a:buNone/>
              <a:defRPr/>
            </a:pPr>
            <a:endParaRPr lang="en-GB" dirty="0">
              <a:solidFill>
                <a:schemeClr val="tx1">
                  <a:lumMod val="75000"/>
                  <a:lumOff val="25000"/>
                </a:schemeClr>
              </a:solidFill>
            </a:endParaRPr>
          </a:p>
          <a:p>
            <a:pPr marL="300038" lvl="1" indent="0">
              <a:buNone/>
              <a:defRPr/>
            </a:pPr>
            <a:r>
              <a:rPr lang="en-GB" dirty="0">
                <a:solidFill>
                  <a:srgbClr val="C51473"/>
                </a:solidFill>
              </a:rPr>
              <a:t>0114 235 7663</a:t>
            </a:r>
          </a:p>
          <a:p>
            <a:pPr marL="300038" lvl="1" indent="0">
              <a:buNone/>
              <a:defRPr/>
            </a:pPr>
            <a:r>
              <a:rPr lang="en-GB" dirty="0">
                <a:solidFill>
                  <a:srgbClr val="C51473"/>
                </a:solidFill>
              </a:rPr>
              <a:t>	</a:t>
            </a:r>
            <a:r>
              <a:rPr lang="en-GB" dirty="0">
                <a:solidFill>
                  <a:schemeClr val="accent2"/>
                </a:solidFill>
              </a:rPr>
              <a:t>Coordinating nurse in community. Goes to voicemail but manned 7 days a week 9-5</a:t>
            </a:r>
          </a:p>
          <a:p>
            <a:pPr marL="300038" lvl="1" indent="0">
              <a:buNone/>
              <a:defRPr/>
            </a:pPr>
            <a:endParaRPr lang="en-GB" dirty="0">
              <a:solidFill>
                <a:schemeClr val="tx1">
                  <a:lumMod val="75000"/>
                  <a:lumOff val="25000"/>
                </a:schemeClr>
              </a:solidFill>
            </a:endParaRPr>
          </a:p>
          <a:p>
            <a:pPr marL="300038" lvl="1" indent="0">
              <a:buNone/>
              <a:defRPr/>
            </a:pPr>
            <a:r>
              <a:rPr lang="en-GB" dirty="0">
                <a:solidFill>
                  <a:schemeClr val="tx1">
                    <a:lumMod val="75000"/>
                    <a:lumOff val="25000"/>
                  </a:schemeClr>
                </a:solidFill>
              </a:rPr>
              <a:t>Out of hours cross city on call via STH switchboard</a:t>
            </a:r>
          </a:p>
          <a:p>
            <a:pPr marL="300038" lvl="1" indent="0">
              <a:buNone/>
              <a:defRPr/>
            </a:pPr>
            <a:endParaRPr lang="en-GB" dirty="0">
              <a:solidFill>
                <a:schemeClr val="tx1">
                  <a:lumMod val="75000"/>
                  <a:lumOff val="25000"/>
                </a:schemeClr>
              </a:solidFill>
            </a:endParaRPr>
          </a:p>
          <a:p>
            <a:pPr marL="300038" lvl="1" indent="0">
              <a:buNone/>
              <a:defRPr/>
            </a:pPr>
            <a:r>
              <a:rPr lang="en-GB" dirty="0">
                <a:solidFill>
                  <a:schemeClr val="tx1">
                    <a:lumMod val="75000"/>
                    <a:lumOff val="25000"/>
                  </a:schemeClr>
                </a:solidFill>
                <a:hlinkClick r:id="rId4"/>
              </a:rPr>
              <a:t>H.mcloughlin@hospicesheffield.co.uk</a:t>
            </a:r>
            <a:endParaRPr lang="en-GB" dirty="0">
              <a:solidFill>
                <a:schemeClr val="tx1">
                  <a:lumMod val="75000"/>
                  <a:lumOff val="25000"/>
                </a:schemeClr>
              </a:solidFill>
            </a:endParaRPr>
          </a:p>
          <a:p>
            <a:pPr marL="300038" lvl="1" indent="0">
              <a:buNone/>
              <a:defRPr/>
            </a:pPr>
            <a:endParaRPr lang="en-GB" dirty="0">
              <a:solidFill>
                <a:schemeClr val="tx1">
                  <a:lumMod val="75000"/>
                  <a:lumOff val="25000"/>
                </a:schemeClr>
              </a:solidFill>
            </a:endParaRPr>
          </a:p>
          <a:p>
            <a:pPr marL="300038" lvl="1" indent="0">
              <a:buNone/>
              <a:defRPr/>
            </a:pPr>
            <a:r>
              <a:rPr lang="en-GB" dirty="0">
                <a:solidFill>
                  <a:schemeClr val="tx1">
                    <a:lumMod val="75000"/>
                    <a:lumOff val="25000"/>
                  </a:schemeClr>
                </a:solidFill>
                <a:hlinkClick r:id="rId5"/>
              </a:rPr>
              <a:t>S.Kyeremateng@hospicesheffield.co.uk</a:t>
            </a:r>
            <a:endParaRPr lang="en-GB" dirty="0">
              <a:solidFill>
                <a:schemeClr val="tx1">
                  <a:lumMod val="75000"/>
                  <a:lumOff val="25000"/>
                </a:schemeClr>
              </a:solidFill>
            </a:endParaRPr>
          </a:p>
          <a:p>
            <a:pPr marL="0" indent="0">
              <a:buNone/>
              <a:defRPr/>
            </a:pPr>
            <a:endParaRPr lang="en-GB" dirty="0">
              <a:solidFill>
                <a:schemeClr val="tx1">
                  <a:lumMod val="75000"/>
                  <a:lumOff val="25000"/>
                </a:schemeClr>
              </a:solidFill>
            </a:endParaRPr>
          </a:p>
          <a:p>
            <a:pPr marL="0" indent="0">
              <a:buNone/>
              <a:defRPr/>
            </a:pPr>
            <a:endParaRPr lang="en-GB" dirty="0">
              <a:solidFill>
                <a:schemeClr val="tx1">
                  <a:lumMod val="75000"/>
                  <a:lumOff val="25000"/>
                </a:schemeClr>
              </a:solidFill>
            </a:endParaRPr>
          </a:p>
        </p:txBody>
      </p:sp>
      <p:sp>
        <p:nvSpPr>
          <p:cNvPr id="5" name="Rectangle 4">
            <a:extLst>
              <a:ext uri="{FF2B5EF4-FFF2-40B4-BE49-F238E27FC236}">
                <a16:creationId xmlns:a16="http://schemas.microsoft.com/office/drawing/2014/main" id="{6654A473-36A1-5536-F9D5-07787831F0CA}"/>
              </a:ext>
            </a:extLst>
          </p:cNvPr>
          <p:cNvSpPr/>
          <p:nvPr/>
        </p:nvSpPr>
        <p:spPr>
          <a:xfrm>
            <a:off x="0" y="0"/>
            <a:ext cx="12192000" cy="153785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079BEF65-773C-217C-A589-918F45C14CB2}"/>
              </a:ext>
            </a:extLst>
          </p:cNvPr>
          <p:cNvSpPr/>
          <p:nvPr/>
        </p:nvSpPr>
        <p:spPr>
          <a:xfrm>
            <a:off x="0" y="6542484"/>
            <a:ext cx="12192000" cy="31551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FA35B251-DB05-65A8-69B4-B7433B23D7A6}"/>
              </a:ext>
            </a:extLst>
          </p:cNvPr>
          <p:cNvPicPr>
            <a:picLocks noChangeAspect="1"/>
          </p:cNvPicPr>
          <p:nvPr/>
        </p:nvPicPr>
        <p:blipFill rotWithShape="1">
          <a:blip r:embed="rId6"/>
          <a:srcRect b="24551"/>
          <a:stretch/>
        </p:blipFill>
        <p:spPr>
          <a:xfrm>
            <a:off x="216129" y="249050"/>
            <a:ext cx="2393099" cy="1039754"/>
          </a:xfrm>
          <a:prstGeom prst="rect">
            <a:avLst/>
          </a:prstGeom>
        </p:spPr>
      </p:pic>
    </p:spTree>
    <p:extLst>
      <p:ext uri="{BB962C8B-B14F-4D97-AF65-F5344CB8AC3E}">
        <p14:creationId xmlns:p14="http://schemas.microsoft.com/office/powerpoint/2010/main" val="2433592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 y="0"/>
            <a:ext cx="3755047" cy="6858000"/>
            <a:chOff x="0" y="0"/>
            <a:chExt cx="1483475" cy="2709333"/>
          </a:xfrm>
        </p:grpSpPr>
        <p:sp>
          <p:nvSpPr>
            <p:cNvPr id="3" name="Freeform 3"/>
            <p:cNvSpPr/>
            <p:nvPr/>
          </p:nvSpPr>
          <p:spPr>
            <a:xfrm>
              <a:off x="0" y="0"/>
              <a:ext cx="1483476" cy="2709333"/>
            </a:xfrm>
            <a:custGeom>
              <a:avLst/>
              <a:gdLst/>
              <a:ahLst/>
              <a:cxnLst/>
              <a:rect l="l" t="t" r="r" b="b"/>
              <a:pathLst>
                <a:path w="1483476" h="2709333">
                  <a:moveTo>
                    <a:pt x="0" y="0"/>
                  </a:moveTo>
                  <a:lnTo>
                    <a:pt x="1483476" y="0"/>
                  </a:lnTo>
                  <a:lnTo>
                    <a:pt x="1483476" y="2709333"/>
                  </a:lnTo>
                  <a:lnTo>
                    <a:pt x="0" y="2709333"/>
                  </a:lnTo>
                  <a:close/>
                </a:path>
              </a:pathLst>
            </a:custGeom>
            <a:solidFill>
              <a:srgbClr val="53565A"/>
            </a:solidFill>
          </p:spPr>
          <p:txBody>
            <a:bodyPr/>
            <a:lstStyle/>
            <a:p>
              <a:pPr defTabSz="609630"/>
              <a:endParaRPr lang="en-GB" sz="1200">
                <a:solidFill>
                  <a:prstClr val="black"/>
                </a:solidFill>
                <a:latin typeface="Calibri"/>
              </a:endParaRPr>
            </a:p>
          </p:txBody>
        </p:sp>
        <p:sp>
          <p:nvSpPr>
            <p:cNvPr id="4" name="TextBox 4"/>
            <p:cNvSpPr txBox="1"/>
            <p:nvPr/>
          </p:nvSpPr>
          <p:spPr>
            <a:xfrm>
              <a:off x="0" y="-38100"/>
              <a:ext cx="1483475" cy="2747433"/>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5" name="Group 5"/>
          <p:cNvGrpSpPr/>
          <p:nvPr/>
        </p:nvGrpSpPr>
        <p:grpSpPr>
          <a:xfrm>
            <a:off x="3755048" y="0"/>
            <a:ext cx="8436953" cy="6858000"/>
            <a:chOff x="0" y="0"/>
            <a:chExt cx="3333117" cy="2709333"/>
          </a:xfrm>
        </p:grpSpPr>
        <p:sp>
          <p:nvSpPr>
            <p:cNvPr id="6" name="Freeform 6"/>
            <p:cNvSpPr/>
            <p:nvPr/>
          </p:nvSpPr>
          <p:spPr>
            <a:xfrm>
              <a:off x="0" y="0"/>
              <a:ext cx="3333117" cy="2709333"/>
            </a:xfrm>
            <a:custGeom>
              <a:avLst/>
              <a:gdLst/>
              <a:ahLst/>
              <a:cxnLst/>
              <a:rect l="l" t="t" r="r" b="b"/>
              <a:pathLst>
                <a:path w="3333117" h="2709333">
                  <a:moveTo>
                    <a:pt x="0" y="0"/>
                  </a:moveTo>
                  <a:lnTo>
                    <a:pt x="3333117" y="0"/>
                  </a:lnTo>
                  <a:lnTo>
                    <a:pt x="3333117" y="2709333"/>
                  </a:lnTo>
                  <a:lnTo>
                    <a:pt x="0" y="2709333"/>
                  </a:lnTo>
                  <a:close/>
                </a:path>
              </a:pathLst>
            </a:custGeom>
            <a:solidFill>
              <a:srgbClr val="821D30"/>
            </a:solidFill>
          </p:spPr>
          <p:txBody>
            <a:bodyPr/>
            <a:lstStyle/>
            <a:p>
              <a:pPr defTabSz="609630"/>
              <a:endParaRPr lang="en-GB" sz="1200">
                <a:solidFill>
                  <a:prstClr val="black"/>
                </a:solidFill>
                <a:latin typeface="Calibri"/>
              </a:endParaRPr>
            </a:p>
          </p:txBody>
        </p:sp>
        <p:sp>
          <p:nvSpPr>
            <p:cNvPr id="7" name="TextBox 7"/>
            <p:cNvSpPr txBox="1"/>
            <p:nvPr/>
          </p:nvSpPr>
          <p:spPr>
            <a:xfrm>
              <a:off x="0" y="-38100"/>
              <a:ext cx="3333117" cy="2747433"/>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9" name="TextBox 9"/>
          <p:cNvSpPr txBox="1"/>
          <p:nvPr/>
        </p:nvSpPr>
        <p:spPr>
          <a:xfrm>
            <a:off x="404156" y="-28571"/>
            <a:ext cx="11374677" cy="983090"/>
          </a:xfrm>
          <a:prstGeom prst="rect">
            <a:avLst/>
          </a:prstGeom>
        </p:spPr>
        <p:txBody>
          <a:bodyPr lIns="0" tIns="0" rIns="0" bIns="0" rtlCol="0" anchor="t">
            <a:spAutoFit/>
          </a:bodyPr>
          <a:lstStyle/>
          <a:p>
            <a:pPr algn="ctr" defTabSz="609630">
              <a:lnSpc>
                <a:spcPts val="8400"/>
              </a:lnSpc>
            </a:pPr>
            <a:r>
              <a:rPr lang="en-US" sz="6000" dirty="0">
                <a:solidFill>
                  <a:srgbClr val="FFFFFF"/>
                </a:solidFill>
                <a:latin typeface="Open Sans 1 Ultra-Bold"/>
              </a:rPr>
              <a:t>Thank You</a:t>
            </a:r>
          </a:p>
        </p:txBody>
      </p:sp>
      <p:sp>
        <p:nvSpPr>
          <p:cNvPr id="10" name="TextBox 10"/>
          <p:cNvSpPr txBox="1"/>
          <p:nvPr/>
        </p:nvSpPr>
        <p:spPr>
          <a:xfrm>
            <a:off x="4061944" y="1115005"/>
            <a:ext cx="4068113" cy="1218282"/>
          </a:xfrm>
          <a:prstGeom prst="rect">
            <a:avLst/>
          </a:prstGeom>
        </p:spPr>
        <p:txBody>
          <a:bodyPr lIns="0" tIns="0" rIns="0" bIns="0" rtlCol="0" anchor="t">
            <a:spAutoFit/>
          </a:bodyPr>
          <a:lstStyle/>
          <a:p>
            <a:pPr algn="ctr" defTabSz="609630">
              <a:lnSpc>
                <a:spcPts val="3318"/>
              </a:lnSpc>
            </a:pPr>
            <a:r>
              <a:rPr lang="en-US" sz="1867" dirty="0">
                <a:solidFill>
                  <a:srgbClr val="FFFFFF"/>
                </a:solidFill>
                <a:latin typeface="Open Sans 1 Ultra-Bold" panose="020B0604020202020204" charset="0"/>
                <a:ea typeface="Open Sans 1 Ultra-Bold" panose="020B0604020202020204" charset="0"/>
                <a:cs typeface="Open Sans 1 Ultra-Bold" panose="020B0604020202020204" charset="0"/>
              </a:rPr>
              <a:t>Please take a few minutes to complete the post-course evaluation survey </a:t>
            </a:r>
          </a:p>
          <a:p>
            <a:pPr algn="ctr" defTabSz="609630">
              <a:lnSpc>
                <a:spcPts val="3318"/>
              </a:lnSpc>
            </a:pPr>
            <a:endParaRPr lang="en-US" sz="1867" dirty="0">
              <a:solidFill>
                <a:srgbClr val="FFFFFF"/>
              </a:solidFill>
              <a:latin typeface="Open Sans 1 Light"/>
            </a:endParaRPr>
          </a:p>
        </p:txBody>
      </p:sp>
      <p:pic>
        <p:nvPicPr>
          <p:cNvPr id="11" name="Picture 10">
            <a:extLst>
              <a:ext uri="{FF2B5EF4-FFF2-40B4-BE49-F238E27FC236}">
                <a16:creationId xmlns:a16="http://schemas.microsoft.com/office/drawing/2014/main" id="{3DD9C3BC-7092-E6C7-7731-F83F32D020BC}"/>
              </a:ext>
            </a:extLst>
          </p:cNvPr>
          <p:cNvPicPr>
            <a:picLocks noChangeAspect="1"/>
          </p:cNvPicPr>
          <p:nvPr/>
        </p:nvPicPr>
        <p:blipFill>
          <a:blip r:embed="rId2"/>
          <a:stretch>
            <a:fillRect/>
          </a:stretch>
        </p:blipFill>
        <p:spPr>
          <a:xfrm>
            <a:off x="4477473" y="2514601"/>
            <a:ext cx="3228043" cy="4013535"/>
          </a:xfrm>
          <a:prstGeom prst="rect">
            <a:avLst/>
          </a:prstGeom>
        </p:spPr>
      </p:pic>
    </p:spTree>
    <p:extLst>
      <p:ext uri="{BB962C8B-B14F-4D97-AF65-F5344CB8AC3E}">
        <p14:creationId xmlns:p14="http://schemas.microsoft.com/office/powerpoint/2010/main" val="40106072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a839c4af37e9fb775237f959e1658ef4eeea9cb"/>
</p:tagLst>
</file>

<file path=ppt/theme/theme1.xml><?xml version="1.0" encoding="utf-8"?>
<a:theme xmlns:a="http://schemas.openxmlformats.org/drawingml/2006/main" name="LJ-01_St Lukes PPT Template">
  <a:themeElements>
    <a:clrScheme name="St Lukes">
      <a:dk1>
        <a:sysClr val="windowText" lastClr="000000"/>
      </a:dk1>
      <a:lt1>
        <a:sysClr val="window" lastClr="FFFFFF"/>
      </a:lt1>
      <a:dk2>
        <a:srgbClr val="C51473"/>
      </a:dk2>
      <a:lt2>
        <a:srgbClr val="FFFFFF"/>
      </a:lt2>
      <a:accent1>
        <a:srgbClr val="C51473"/>
      </a:accent1>
      <a:accent2>
        <a:srgbClr val="3F3F3F"/>
      </a:accent2>
      <a:accent3>
        <a:srgbClr val="A5A5A5"/>
      </a:accent3>
      <a:accent4>
        <a:srgbClr val="D8D8D8"/>
      </a:accent4>
      <a:accent5>
        <a:srgbClr val="F06AB3"/>
      </a:accent5>
      <a:accent6>
        <a:srgbClr val="F9BFDF"/>
      </a:accent6>
      <a:hlink>
        <a:srgbClr val="C51473"/>
      </a:hlink>
      <a:folHlink>
        <a:srgbClr val="C51473"/>
      </a:folHlink>
    </a:clrScheme>
    <a:fontScheme name="CP">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a:defRPr sz="2400" dirty="0" err="1" smtClean="0"/>
        </a:defPPr>
      </a:lstStyle>
    </a:txDef>
  </a:objectDefaults>
  <a:extraClrSchemeLst/>
  <a:extLst>
    <a:ext uri="{05A4C25C-085E-4340-85A3-A5531E510DB2}">
      <thm15:themeFamily xmlns:thm15="http://schemas.microsoft.com/office/thememl/2012/main" name="LJ-01_St Lukes PPT Template.potx" id="{36E1A9BA-64A8-460D-9847-9028A49F2E80}" vid="{0E3EECF7-271C-41BE-B10C-8CE45C1CF0F5}"/>
    </a:ext>
  </a:extLst>
</a:theme>
</file>

<file path=ppt/theme/theme2.xml><?xml version="1.0" encoding="utf-8"?>
<a:theme xmlns:a="http://schemas.openxmlformats.org/drawingml/2006/main" name="1_LJ-01_St Lukes PPT Template 2">
  <a:themeElements>
    <a:clrScheme name="St Lukes">
      <a:dk1>
        <a:sysClr val="windowText" lastClr="000000"/>
      </a:dk1>
      <a:lt1>
        <a:sysClr val="window" lastClr="FFFFFF"/>
      </a:lt1>
      <a:dk2>
        <a:srgbClr val="C51473"/>
      </a:dk2>
      <a:lt2>
        <a:srgbClr val="FFFFFF"/>
      </a:lt2>
      <a:accent1>
        <a:srgbClr val="C51473"/>
      </a:accent1>
      <a:accent2>
        <a:srgbClr val="3F3F3F"/>
      </a:accent2>
      <a:accent3>
        <a:srgbClr val="A5A5A5"/>
      </a:accent3>
      <a:accent4>
        <a:srgbClr val="D8D8D8"/>
      </a:accent4>
      <a:accent5>
        <a:srgbClr val="F06AB3"/>
      </a:accent5>
      <a:accent6>
        <a:srgbClr val="F9BFDF"/>
      </a:accent6>
      <a:hlink>
        <a:srgbClr val="C51473"/>
      </a:hlink>
      <a:folHlink>
        <a:srgbClr val="C51473"/>
      </a:folHlink>
    </a:clrScheme>
    <a:fontScheme name="CP">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noAutofit/>
      </a:bodyPr>
      <a:lstStyle>
        <a:defPPr>
          <a:defRPr sz="2400" dirty="0" err="1" smtClean="0"/>
        </a:defPPr>
      </a:lstStyle>
    </a:txDef>
  </a:objectDefaults>
  <a:extraClrSchemeLst/>
  <a:extLst>
    <a:ext uri="{05A4C25C-085E-4340-85A3-A5531E510DB2}">
      <thm15:themeFamily xmlns:thm15="http://schemas.microsoft.com/office/thememl/2012/main" name="LJ-01_St Lukes PPT Template 2.potx" id="{B6741637-994B-4387-A162-8DE0BB1D0E6C}" vid="{43FFB31F-7672-4301-86BB-9FA5ACE96738}"/>
    </a:ext>
  </a:extLst>
</a:theme>
</file>

<file path=ppt/theme/theme3.xml><?xml version="1.0" encoding="utf-8"?>
<a:theme xmlns:a="http://schemas.openxmlformats.org/drawingml/2006/main" name="LJ-01_St Lukes PPT Template 2">
  <a:themeElements>
    <a:clrScheme name="St Lukes">
      <a:dk1>
        <a:sysClr val="windowText" lastClr="000000"/>
      </a:dk1>
      <a:lt1>
        <a:sysClr val="window" lastClr="FFFFFF"/>
      </a:lt1>
      <a:dk2>
        <a:srgbClr val="C51473"/>
      </a:dk2>
      <a:lt2>
        <a:srgbClr val="FFFFFF"/>
      </a:lt2>
      <a:accent1>
        <a:srgbClr val="C51473"/>
      </a:accent1>
      <a:accent2>
        <a:srgbClr val="3F3F3F"/>
      </a:accent2>
      <a:accent3>
        <a:srgbClr val="A5A5A5"/>
      </a:accent3>
      <a:accent4>
        <a:srgbClr val="D8D8D8"/>
      </a:accent4>
      <a:accent5>
        <a:srgbClr val="F06AB3"/>
      </a:accent5>
      <a:accent6>
        <a:srgbClr val="F9BFDF"/>
      </a:accent6>
      <a:hlink>
        <a:srgbClr val="C51473"/>
      </a:hlink>
      <a:folHlink>
        <a:srgbClr val="C51473"/>
      </a:folHlink>
    </a:clrScheme>
    <a:fontScheme name="CP">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noAutofit/>
      </a:bodyPr>
      <a:lstStyle>
        <a:defPPr>
          <a:defRPr sz="2400" dirty="0" err="1" smtClean="0"/>
        </a:defPPr>
      </a:lstStyle>
    </a:txDef>
  </a:objectDefaults>
  <a:extraClrSchemeLst/>
  <a:extLst>
    <a:ext uri="{05A4C25C-085E-4340-85A3-A5531E510DB2}">
      <thm15:themeFamily xmlns:thm15="http://schemas.microsoft.com/office/thememl/2012/main" name="LJ-01_St Lukes PPT Template 2.potx" id="{B6741637-994B-4387-A162-8DE0BB1D0E6C}" vid="{43FFB31F-7672-4301-86BB-9FA5ACE9673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ee83de70-ff04-4040-a0f7-b11666bf4efc">
      <Terms xmlns="http://schemas.microsoft.com/office/infopath/2007/PartnerControls"/>
    </lcf76f155ced4ddcb4097134ff3c332f>
    <_ip_UnifiedCompliancePolicyProperties xmlns="http://schemas.microsoft.com/sharepoint/v3" xsi:nil="true"/>
    <TaxCatchAll xmlns="58b011b4-2e0a-4f43-8514-dbb1dca2af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7B47422F1261E4F93EA42C68D97C1FB" ma:contentTypeVersion="16" ma:contentTypeDescription="Create a new document." ma:contentTypeScope="" ma:versionID="c34e3dedfec8316087f950058db957a8">
  <xsd:schema xmlns:xsd="http://www.w3.org/2001/XMLSchema" xmlns:xs="http://www.w3.org/2001/XMLSchema" xmlns:p="http://schemas.microsoft.com/office/2006/metadata/properties" xmlns:ns1="http://schemas.microsoft.com/sharepoint/v3" xmlns:ns2="ee83de70-ff04-4040-a0f7-b11666bf4efc" xmlns:ns3="58b011b4-2e0a-4f43-8514-dbb1dca2af2f" targetNamespace="http://schemas.microsoft.com/office/2006/metadata/properties" ma:root="true" ma:fieldsID="acbddf3d61fdeaf4aec7f8a4683bd567" ns1:_="" ns2:_="" ns3:_="">
    <xsd:import namespace="http://schemas.microsoft.com/sharepoint/v3"/>
    <xsd:import namespace="ee83de70-ff04-4040-a0f7-b11666bf4efc"/>
    <xsd:import namespace="58b011b4-2e0a-4f43-8514-dbb1dca2af2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1:_ip_UnifiedCompliancePolicyProperties" minOccurs="0"/>
                <xsd:element ref="ns1:_ip_UnifiedCompliancePolicyUIAction"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e83de70-ff04-4040-a0f7-b11666bf4e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8b011b4-2e0a-4f43-8514-dbb1dca2af2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b604317-7880-4fa8-89f5-565101da937b}" ma:internalName="TaxCatchAll" ma:showField="CatchAllData" ma:web="58b011b4-2e0a-4f43-8514-dbb1dca2af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6E8492B-B502-4699-AE53-DE9C44F798E2}">
  <ds:schemaRefs>
    <ds:schemaRef ds:uri="ee83de70-ff04-4040-a0f7-b11666bf4efc"/>
    <ds:schemaRef ds:uri="http://purl.org/dc/terms/"/>
    <ds:schemaRef ds:uri="http://schemas.microsoft.com/sharepoint/v3"/>
    <ds:schemaRef ds:uri="http://www.w3.org/XML/1998/namespace"/>
    <ds:schemaRef ds:uri="http://schemas.openxmlformats.org/package/2006/metadata/core-properties"/>
    <ds:schemaRef ds:uri="http://schemas.microsoft.com/office/2006/documentManagement/types"/>
    <ds:schemaRef ds:uri="http://purl.org/dc/elements/1.1/"/>
    <ds:schemaRef ds:uri="http://purl.org/dc/dcmitype/"/>
    <ds:schemaRef ds:uri="http://schemas.microsoft.com/office/infopath/2007/PartnerControls"/>
    <ds:schemaRef ds:uri="58b011b4-2e0a-4f43-8514-dbb1dca2af2f"/>
    <ds:schemaRef ds:uri="http://schemas.microsoft.com/office/2006/metadata/properties"/>
  </ds:schemaRefs>
</ds:datastoreItem>
</file>

<file path=customXml/itemProps2.xml><?xml version="1.0" encoding="utf-8"?>
<ds:datastoreItem xmlns:ds="http://schemas.openxmlformats.org/officeDocument/2006/customXml" ds:itemID="{8EE38CB7-0376-4E55-B3C1-B9CCDE43D7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e83de70-ff04-4040-a0f7-b11666bf4efc"/>
    <ds:schemaRef ds:uri="58b011b4-2e0a-4f43-8514-dbb1dca2af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D9951E4-0D53-4AE1-A9ED-00520BCCCD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LJ-01_St Lukes PPT Template</Template>
  <TotalTime>9582</TotalTime>
  <Words>2694</Words>
  <Application>Microsoft Office PowerPoint</Application>
  <PresentationFormat>Widescreen</PresentationFormat>
  <Paragraphs>385</Paragraphs>
  <Slides>41</Slides>
  <Notes>28</Notes>
  <HiddenSlides>0</HiddenSlides>
  <MMClips>0</MMClips>
  <ScaleCrop>false</ScaleCrop>
  <HeadingPairs>
    <vt:vector size="4" baseType="variant">
      <vt:variant>
        <vt:lpstr>Theme</vt:lpstr>
      </vt:variant>
      <vt:variant>
        <vt:i4>5</vt:i4>
      </vt:variant>
      <vt:variant>
        <vt:lpstr>Slide Titles</vt:lpstr>
      </vt:variant>
      <vt:variant>
        <vt:i4>41</vt:i4>
      </vt:variant>
    </vt:vector>
  </HeadingPairs>
  <TitlesOfParts>
    <vt:vector size="46" baseType="lpstr">
      <vt:lpstr>LJ-01_St Lukes PPT Template</vt:lpstr>
      <vt:lpstr>1_LJ-01_St Lukes PPT Template 2</vt:lpstr>
      <vt:lpstr>LJ-01_St Lukes PPT Template 2</vt:lpstr>
      <vt:lpstr>Office Theme</vt:lpstr>
      <vt:lpstr>1_Office Theme</vt:lpstr>
      <vt:lpstr>PowerPoint Presentation</vt:lpstr>
      <vt:lpstr>Agenda </vt:lpstr>
      <vt:lpstr>PowerPoint Presentation</vt:lpstr>
      <vt:lpstr>PowerPoint Presentation</vt:lpstr>
      <vt:lpstr>Palliative Care and End of life care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 Luke’s Hospice’s Charitable Objectives​</vt:lpstr>
      <vt:lpstr>PowerPoint Presentation</vt:lpstr>
      <vt:lpstr>Themes from feedback</vt:lpstr>
      <vt:lpstr>How to refer and referral criteria </vt:lpstr>
      <vt:lpstr>PowerPoint Presentation</vt:lpstr>
      <vt:lpstr>How to refer?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Counselling, pre and post bereavement for adults</vt:lpstr>
      <vt:lpstr>Children’s Bereavement and Art Therapy</vt:lpstr>
      <vt:lpstr>How to refer?</vt:lpstr>
      <vt:lpstr>PowerPoint Presentation</vt:lpstr>
      <vt:lpstr>Inpatient Centre including the family suite</vt:lpstr>
      <vt:lpstr>“Grey Patients”</vt:lpstr>
      <vt:lpstr>Wilkes Institute  Education, Learning and Training</vt:lpstr>
      <vt:lpstr>PowerPoint Presentation</vt:lpstr>
      <vt:lpstr>PowerPoint Presentation</vt:lpstr>
      <vt:lpstr>Opportunities for news ways of working</vt:lpstr>
      <vt:lpstr>Opportunities for news ways of working</vt:lpstr>
      <vt:lpstr>Contact</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Melanie Fox</dc:creator>
  <cp:lastModifiedBy>WELLER, Louie (PRIMARY CARE SHEFFIELD LTD)</cp:lastModifiedBy>
  <cp:revision>23</cp:revision>
  <cp:lastPrinted>2016-12-07T13:36:59Z</cp:lastPrinted>
  <dcterms:created xsi:type="dcterms:W3CDTF">2016-10-28T09:55:46Z</dcterms:created>
  <dcterms:modified xsi:type="dcterms:W3CDTF">2026-09-24T12:45:09Z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0x01010067B47422F1261E4F93EA42C68D97C1FB</vt:lpwstr>
  </property>
  <property fmtid="{D5CDD505-2E9C-101B-9397-08002B2CF9AE}" pid="3" name="MediaServiceImageTags">
    <vt:lpwstr/>
  </property>
</Properties>
</file>